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sldIdLst>
    <p:sldId id="260" r:id="rId2"/>
    <p:sldId id="259" r:id="rId3"/>
  </p:sldIdLst>
  <p:sldSz cx="7559675" cy="1069181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a:srgbClr val="FFFFCC"/>
    <a:srgbClr val="FFCC66"/>
    <a:srgbClr val="FF9933"/>
    <a:srgbClr val="FFCC99"/>
    <a:srgbClr val="99FF99"/>
    <a:srgbClr val="FF6600"/>
    <a:srgbClr val="FF6699"/>
    <a:srgbClr val="66FF3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94238" autoAdjust="0"/>
  </p:normalViewPr>
  <p:slideViewPr>
    <p:cSldViewPr snapToGrid="0">
      <p:cViewPr>
        <p:scale>
          <a:sx n="89" d="100"/>
          <a:sy n="89" d="100"/>
        </p:scale>
        <p:origin x="1308"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3"/>
            <a:ext cx="2945659" cy="497521"/>
          </a:xfrm>
          <a:prstGeom prst="rect">
            <a:avLst/>
          </a:prstGeom>
        </p:spPr>
        <p:txBody>
          <a:bodyPr vert="horz" lIns="90978" tIns="45488" rIns="90978" bIns="4548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3"/>
            <a:ext cx="2945659" cy="497521"/>
          </a:xfrm>
          <a:prstGeom prst="rect">
            <a:avLst/>
          </a:prstGeom>
        </p:spPr>
        <p:txBody>
          <a:bodyPr vert="horz" lIns="90978" tIns="45488" rIns="90978" bIns="45488" rtlCol="0"/>
          <a:lstStyle>
            <a:lvl1pPr algn="r">
              <a:defRPr sz="1200"/>
            </a:lvl1pPr>
          </a:lstStyle>
          <a:p>
            <a:fld id="{C44D9843-F093-4E3F-9D3B-3B4D9FE5EB90}" type="datetimeFigureOut">
              <a:rPr kumimoji="1" lang="ja-JP" altLang="en-US" smtClean="0"/>
              <a:t>2019/9/20</a:t>
            </a:fld>
            <a:endParaRPr kumimoji="1" lang="ja-JP" altLang="en-US"/>
          </a:p>
        </p:txBody>
      </p:sp>
      <p:sp>
        <p:nvSpPr>
          <p:cNvPr id="4" name="スライド イメージ プレースホルダー 3"/>
          <p:cNvSpPr>
            <a:spLocks noGrp="1" noRot="1" noChangeAspect="1"/>
          </p:cNvSpPr>
          <p:nvPr>
            <p:ph type="sldImg" idx="2"/>
          </p:nvPr>
        </p:nvSpPr>
        <p:spPr>
          <a:xfrm>
            <a:off x="2214563" y="1239838"/>
            <a:ext cx="2368550" cy="3351212"/>
          </a:xfrm>
          <a:prstGeom prst="rect">
            <a:avLst/>
          </a:prstGeom>
          <a:noFill/>
          <a:ln w="12700">
            <a:solidFill>
              <a:prstClr val="black"/>
            </a:solidFill>
          </a:ln>
        </p:spPr>
        <p:txBody>
          <a:bodyPr vert="horz" lIns="90978" tIns="45488" rIns="90978" bIns="45488" rtlCol="0" anchor="ctr"/>
          <a:lstStyle/>
          <a:p>
            <a:endParaRPr lang="ja-JP" altLang="en-US"/>
          </a:p>
        </p:txBody>
      </p:sp>
      <p:sp>
        <p:nvSpPr>
          <p:cNvPr id="5" name="ノート プレースホルダー 4"/>
          <p:cNvSpPr>
            <a:spLocks noGrp="1"/>
          </p:cNvSpPr>
          <p:nvPr>
            <p:ph type="body" sz="quarter" idx="3"/>
          </p:nvPr>
        </p:nvSpPr>
        <p:spPr>
          <a:xfrm>
            <a:off x="679768" y="4777146"/>
            <a:ext cx="5438140" cy="3908860"/>
          </a:xfrm>
          <a:prstGeom prst="rect">
            <a:avLst/>
          </a:prstGeom>
        </p:spPr>
        <p:txBody>
          <a:bodyPr vert="horz" lIns="90978" tIns="45488" rIns="90978" bIns="4548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9122"/>
            <a:ext cx="2945659" cy="497521"/>
          </a:xfrm>
          <a:prstGeom prst="rect">
            <a:avLst/>
          </a:prstGeom>
        </p:spPr>
        <p:txBody>
          <a:bodyPr vert="horz" lIns="90978" tIns="45488" rIns="90978" bIns="4548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9122"/>
            <a:ext cx="2945659" cy="497521"/>
          </a:xfrm>
          <a:prstGeom prst="rect">
            <a:avLst/>
          </a:prstGeom>
        </p:spPr>
        <p:txBody>
          <a:bodyPr vert="horz" lIns="90978" tIns="45488" rIns="90978" bIns="45488" rtlCol="0" anchor="b"/>
          <a:lstStyle>
            <a:lvl1pPr algn="r">
              <a:defRPr sz="1200"/>
            </a:lvl1pPr>
          </a:lstStyle>
          <a:p>
            <a:fld id="{B9A4E73A-65D1-4062-AD75-2114C9AA4F98}" type="slidenum">
              <a:rPr kumimoji="1" lang="ja-JP" altLang="en-US" smtClean="0"/>
              <a:t>‹#›</a:t>
            </a:fld>
            <a:endParaRPr kumimoji="1" lang="ja-JP" altLang="en-US"/>
          </a:p>
        </p:txBody>
      </p:sp>
    </p:spTree>
    <p:extLst>
      <p:ext uri="{BB962C8B-B14F-4D97-AF65-F5344CB8AC3E}">
        <p14:creationId xmlns:p14="http://schemas.microsoft.com/office/powerpoint/2010/main" val="261500753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9A4E73A-65D1-4062-AD75-2114C9AA4F98}" type="slidenum">
              <a:rPr kumimoji="1" lang="ja-JP" altLang="en-US" smtClean="0"/>
              <a:t>1</a:t>
            </a:fld>
            <a:endParaRPr kumimoji="1" lang="ja-JP" altLang="en-US"/>
          </a:p>
        </p:txBody>
      </p:sp>
    </p:spTree>
    <p:extLst>
      <p:ext uri="{BB962C8B-B14F-4D97-AF65-F5344CB8AC3E}">
        <p14:creationId xmlns:p14="http://schemas.microsoft.com/office/powerpoint/2010/main" val="3399212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9A4E73A-65D1-4062-AD75-2114C9AA4F98}" type="slidenum">
              <a:rPr kumimoji="1" lang="ja-JP" altLang="en-US" smtClean="0"/>
              <a:t>2</a:t>
            </a:fld>
            <a:endParaRPr kumimoji="1" lang="ja-JP" altLang="en-US"/>
          </a:p>
        </p:txBody>
      </p:sp>
    </p:spTree>
    <p:extLst>
      <p:ext uri="{BB962C8B-B14F-4D97-AF65-F5344CB8AC3E}">
        <p14:creationId xmlns:p14="http://schemas.microsoft.com/office/powerpoint/2010/main" val="4094133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1C6F9E6-CD66-4AAF-B5EE-7BD6CB1FFE73}" type="datetimeFigureOut">
              <a:rPr kumimoji="1" lang="ja-JP" altLang="en-US" smtClean="0"/>
              <a:t>2019/9/20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46DEA0-2852-4276-873E-542BCEEE9174}" type="slidenum">
              <a:rPr kumimoji="1" lang="ja-JP" altLang="en-US" smtClean="0"/>
              <a:t>‹#›</a:t>
            </a:fld>
            <a:endParaRPr kumimoji="1" lang="ja-JP" altLang="en-US"/>
          </a:p>
        </p:txBody>
      </p:sp>
    </p:spTree>
    <p:extLst>
      <p:ext uri="{BB962C8B-B14F-4D97-AF65-F5344CB8AC3E}">
        <p14:creationId xmlns:p14="http://schemas.microsoft.com/office/powerpoint/2010/main" val="2506388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1C6F9E6-CD66-4AAF-B5EE-7BD6CB1FFE73}" type="datetimeFigureOut">
              <a:rPr kumimoji="1" lang="ja-JP" altLang="en-US" smtClean="0"/>
              <a:t>2019/9/20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46DEA0-2852-4276-873E-542BCEEE9174}" type="slidenum">
              <a:rPr kumimoji="1" lang="ja-JP" altLang="en-US" smtClean="0"/>
              <a:t>‹#›</a:t>
            </a:fld>
            <a:endParaRPr kumimoji="1" lang="ja-JP" altLang="en-US"/>
          </a:p>
        </p:txBody>
      </p:sp>
    </p:spTree>
    <p:extLst>
      <p:ext uri="{BB962C8B-B14F-4D97-AF65-F5344CB8AC3E}">
        <p14:creationId xmlns:p14="http://schemas.microsoft.com/office/powerpoint/2010/main" val="3386536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1C6F9E6-CD66-4AAF-B5EE-7BD6CB1FFE73}" type="datetimeFigureOut">
              <a:rPr kumimoji="1" lang="ja-JP" altLang="en-US" smtClean="0"/>
              <a:t>2019/9/20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46DEA0-2852-4276-873E-542BCEEE9174}" type="slidenum">
              <a:rPr kumimoji="1" lang="ja-JP" altLang="en-US" smtClean="0"/>
              <a:t>‹#›</a:t>
            </a:fld>
            <a:endParaRPr kumimoji="1" lang="ja-JP" altLang="en-US"/>
          </a:p>
        </p:txBody>
      </p:sp>
    </p:spTree>
    <p:extLst>
      <p:ext uri="{BB962C8B-B14F-4D97-AF65-F5344CB8AC3E}">
        <p14:creationId xmlns:p14="http://schemas.microsoft.com/office/powerpoint/2010/main" val="2232354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1C6F9E6-CD66-4AAF-B5EE-7BD6CB1FFE73}" type="datetimeFigureOut">
              <a:rPr kumimoji="1" lang="ja-JP" altLang="en-US" smtClean="0"/>
              <a:t>2019/9/20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46DEA0-2852-4276-873E-542BCEEE9174}" type="slidenum">
              <a:rPr kumimoji="1" lang="ja-JP" altLang="en-US" smtClean="0"/>
              <a:t>‹#›</a:t>
            </a:fld>
            <a:endParaRPr kumimoji="1" lang="ja-JP" altLang="en-US"/>
          </a:p>
        </p:txBody>
      </p:sp>
    </p:spTree>
    <p:extLst>
      <p:ext uri="{BB962C8B-B14F-4D97-AF65-F5344CB8AC3E}">
        <p14:creationId xmlns:p14="http://schemas.microsoft.com/office/powerpoint/2010/main" val="1933508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1C6F9E6-CD66-4AAF-B5EE-7BD6CB1FFE73}" type="datetimeFigureOut">
              <a:rPr kumimoji="1" lang="ja-JP" altLang="en-US" smtClean="0"/>
              <a:t>2019/9/20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46DEA0-2852-4276-873E-542BCEEE9174}" type="slidenum">
              <a:rPr kumimoji="1" lang="ja-JP" altLang="en-US" smtClean="0"/>
              <a:t>‹#›</a:t>
            </a:fld>
            <a:endParaRPr kumimoji="1" lang="ja-JP" altLang="en-US"/>
          </a:p>
        </p:txBody>
      </p:sp>
    </p:spTree>
    <p:extLst>
      <p:ext uri="{BB962C8B-B14F-4D97-AF65-F5344CB8AC3E}">
        <p14:creationId xmlns:p14="http://schemas.microsoft.com/office/powerpoint/2010/main" val="2126566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1C6F9E6-CD66-4AAF-B5EE-7BD6CB1FFE73}" type="datetimeFigureOut">
              <a:rPr kumimoji="1" lang="ja-JP" altLang="en-US" smtClean="0"/>
              <a:t>2019/9/20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846DEA0-2852-4276-873E-542BCEEE9174}" type="slidenum">
              <a:rPr kumimoji="1" lang="ja-JP" altLang="en-US" smtClean="0"/>
              <a:t>‹#›</a:t>
            </a:fld>
            <a:endParaRPr kumimoji="1" lang="ja-JP" altLang="en-US"/>
          </a:p>
        </p:txBody>
      </p:sp>
    </p:spTree>
    <p:extLst>
      <p:ext uri="{BB962C8B-B14F-4D97-AF65-F5344CB8AC3E}">
        <p14:creationId xmlns:p14="http://schemas.microsoft.com/office/powerpoint/2010/main" val="3917875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1C6F9E6-CD66-4AAF-B5EE-7BD6CB1FFE73}" type="datetimeFigureOut">
              <a:rPr kumimoji="1" lang="ja-JP" altLang="en-US" smtClean="0"/>
              <a:t>2019/9/20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846DEA0-2852-4276-873E-542BCEEE9174}" type="slidenum">
              <a:rPr kumimoji="1" lang="ja-JP" altLang="en-US" smtClean="0"/>
              <a:t>‹#›</a:t>
            </a:fld>
            <a:endParaRPr kumimoji="1" lang="ja-JP" altLang="en-US"/>
          </a:p>
        </p:txBody>
      </p:sp>
    </p:spTree>
    <p:extLst>
      <p:ext uri="{BB962C8B-B14F-4D97-AF65-F5344CB8AC3E}">
        <p14:creationId xmlns:p14="http://schemas.microsoft.com/office/powerpoint/2010/main" val="2202747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1C6F9E6-CD66-4AAF-B5EE-7BD6CB1FFE73}" type="datetimeFigureOut">
              <a:rPr kumimoji="1" lang="ja-JP" altLang="en-US" smtClean="0"/>
              <a:t>2019/9/20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846DEA0-2852-4276-873E-542BCEEE9174}" type="slidenum">
              <a:rPr kumimoji="1" lang="ja-JP" altLang="en-US" smtClean="0"/>
              <a:t>‹#›</a:t>
            </a:fld>
            <a:endParaRPr kumimoji="1" lang="ja-JP" altLang="en-US"/>
          </a:p>
        </p:txBody>
      </p:sp>
    </p:spTree>
    <p:extLst>
      <p:ext uri="{BB962C8B-B14F-4D97-AF65-F5344CB8AC3E}">
        <p14:creationId xmlns:p14="http://schemas.microsoft.com/office/powerpoint/2010/main" val="3129516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C6F9E6-CD66-4AAF-B5EE-7BD6CB1FFE73}" type="datetimeFigureOut">
              <a:rPr kumimoji="1" lang="ja-JP" altLang="en-US" smtClean="0"/>
              <a:t>2019/9/20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846DEA0-2852-4276-873E-542BCEEE9174}" type="slidenum">
              <a:rPr kumimoji="1" lang="ja-JP" altLang="en-US" smtClean="0"/>
              <a:t>‹#›</a:t>
            </a:fld>
            <a:endParaRPr kumimoji="1" lang="ja-JP" altLang="en-US"/>
          </a:p>
        </p:txBody>
      </p:sp>
    </p:spTree>
    <p:extLst>
      <p:ext uri="{BB962C8B-B14F-4D97-AF65-F5344CB8AC3E}">
        <p14:creationId xmlns:p14="http://schemas.microsoft.com/office/powerpoint/2010/main" val="1026571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1C6F9E6-CD66-4AAF-B5EE-7BD6CB1FFE73}" type="datetimeFigureOut">
              <a:rPr kumimoji="1" lang="ja-JP" altLang="en-US" smtClean="0"/>
              <a:t>2019/9/20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846DEA0-2852-4276-873E-542BCEEE9174}" type="slidenum">
              <a:rPr kumimoji="1" lang="ja-JP" altLang="en-US" smtClean="0"/>
              <a:t>‹#›</a:t>
            </a:fld>
            <a:endParaRPr kumimoji="1" lang="ja-JP" altLang="en-US"/>
          </a:p>
        </p:txBody>
      </p:sp>
    </p:spTree>
    <p:extLst>
      <p:ext uri="{BB962C8B-B14F-4D97-AF65-F5344CB8AC3E}">
        <p14:creationId xmlns:p14="http://schemas.microsoft.com/office/powerpoint/2010/main" val="1985326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1C6F9E6-CD66-4AAF-B5EE-7BD6CB1FFE73}" type="datetimeFigureOut">
              <a:rPr kumimoji="1" lang="ja-JP" altLang="en-US" smtClean="0"/>
              <a:t>2019/9/20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846DEA0-2852-4276-873E-542BCEEE9174}" type="slidenum">
              <a:rPr kumimoji="1" lang="ja-JP" altLang="en-US" smtClean="0"/>
              <a:t>‹#›</a:t>
            </a:fld>
            <a:endParaRPr kumimoji="1" lang="ja-JP" altLang="en-US"/>
          </a:p>
        </p:txBody>
      </p:sp>
    </p:spTree>
    <p:extLst>
      <p:ext uri="{BB962C8B-B14F-4D97-AF65-F5344CB8AC3E}">
        <p14:creationId xmlns:p14="http://schemas.microsoft.com/office/powerpoint/2010/main" val="1458298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A1C6F9E6-CD66-4AAF-B5EE-7BD6CB1FFE73}" type="datetimeFigureOut">
              <a:rPr kumimoji="1" lang="ja-JP" altLang="en-US" smtClean="0"/>
              <a:t>2019/9/20</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A846DEA0-2852-4276-873E-542BCEEE9174}" type="slidenum">
              <a:rPr kumimoji="1" lang="ja-JP" altLang="en-US" smtClean="0"/>
              <a:t>‹#›</a:t>
            </a:fld>
            <a:endParaRPr kumimoji="1" lang="ja-JP" altLang="en-US"/>
          </a:p>
        </p:txBody>
      </p:sp>
    </p:spTree>
    <p:extLst>
      <p:ext uri="{BB962C8B-B14F-4D97-AF65-F5344CB8AC3E}">
        <p14:creationId xmlns:p14="http://schemas.microsoft.com/office/powerpoint/2010/main" val="24034776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jpg"/><Relationship Id="rId5" Type="http://schemas.openxmlformats.org/officeDocument/2006/relationships/image" Target="../media/image5.jpeg"/><Relationship Id="rId10" Type="http://schemas.openxmlformats.org/officeDocument/2006/relationships/image" Target="../media/image10.emf"/><Relationship Id="rId4" Type="http://schemas.openxmlformats.org/officeDocument/2006/relationships/image" Target="../media/image4.pn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7E8509E-7103-4A0F-8431-39239807CA39}"/>
              </a:ext>
            </a:extLst>
          </p:cNvPr>
          <p:cNvSpPr txBox="1"/>
          <p:nvPr/>
        </p:nvSpPr>
        <p:spPr>
          <a:xfrm>
            <a:off x="4237" y="4715055"/>
            <a:ext cx="4634809" cy="2281394"/>
          </a:xfrm>
          <a:prstGeom prst="rect">
            <a:avLst/>
          </a:prstGeom>
          <a:solidFill>
            <a:schemeClr val="bg1"/>
          </a:solidFill>
          <a:ln>
            <a:noFill/>
          </a:ln>
        </p:spPr>
        <p:txBody>
          <a:bodyPr wrap="square" rtlCol="0" anchor="ctr">
            <a:spAutoFit/>
          </a:bodyPr>
          <a:lstStyle/>
          <a:p>
            <a:pPr>
              <a:lnSpc>
                <a:spcPct val="150000"/>
              </a:lnSpc>
            </a:pPr>
            <a:r>
              <a:rPr kumimoji="1" lang="ja-JP" altLang="en-US" sz="1200" b="1" u="sng" dirty="0">
                <a:solidFill>
                  <a:schemeClr val="accent5"/>
                </a:solidFill>
                <a:effectLst>
                  <a:outerShdw blurRad="38100" dist="38100" dir="2700000" algn="tl">
                    <a:srgbClr val="000000">
                      <a:alpha val="43137"/>
                    </a:srgbClr>
                  </a:outerShdw>
                </a:effectLst>
              </a:rPr>
              <a:t>①</a:t>
            </a:r>
            <a:r>
              <a:rPr kumimoji="1" lang="ja-JP" altLang="en-US" sz="1200" b="1" u="sng" dirty="0">
                <a:effectLst>
                  <a:outerShdw blurRad="38100" dist="38100" dir="2700000" algn="tl">
                    <a:srgbClr val="000000">
                      <a:alpha val="43137"/>
                    </a:srgbClr>
                  </a:outerShdw>
                </a:effectLst>
              </a:rPr>
              <a:t>１１月６日</a:t>
            </a:r>
            <a:r>
              <a:rPr kumimoji="1" lang="en-US" altLang="ja-JP" sz="1200" b="1" u="sng" dirty="0">
                <a:effectLst>
                  <a:outerShdw blurRad="38100" dist="38100" dir="2700000" algn="tl">
                    <a:srgbClr val="000000">
                      <a:alpha val="43137"/>
                    </a:srgbClr>
                  </a:outerShdw>
                </a:effectLst>
              </a:rPr>
              <a:t>(</a:t>
            </a:r>
            <a:r>
              <a:rPr kumimoji="1" lang="ja-JP" altLang="en-US" sz="1200" b="1" u="sng" dirty="0">
                <a:effectLst>
                  <a:outerShdw blurRad="38100" dist="38100" dir="2700000" algn="tl">
                    <a:srgbClr val="000000">
                      <a:alpha val="43137"/>
                    </a:srgbClr>
                  </a:outerShdw>
                </a:effectLst>
              </a:rPr>
              <a:t>水</a:t>
            </a:r>
            <a:r>
              <a:rPr kumimoji="1" lang="en-US" altLang="ja-JP" sz="1200" b="1" u="sng" dirty="0">
                <a:effectLst>
                  <a:outerShdw blurRad="38100" dist="38100" dir="2700000" algn="tl">
                    <a:srgbClr val="000000">
                      <a:alpha val="43137"/>
                    </a:srgbClr>
                  </a:outerShdw>
                </a:effectLst>
              </a:rPr>
              <a:t>)</a:t>
            </a:r>
            <a:r>
              <a:rPr kumimoji="1" lang="ja-JP" altLang="en-US" sz="1200" b="1" u="sng" dirty="0">
                <a:effectLst>
                  <a:outerShdw blurRad="38100" dist="38100" dir="2700000" algn="tl">
                    <a:srgbClr val="000000">
                      <a:alpha val="43137"/>
                    </a:srgbClr>
                  </a:outerShdw>
                </a:effectLst>
              </a:rPr>
              <a:t>１４：００～１６：００　</a:t>
            </a:r>
            <a:endParaRPr kumimoji="1" lang="en-US" altLang="ja-JP" sz="1200" b="1" u="sng" dirty="0">
              <a:effectLst>
                <a:outerShdw blurRad="38100" dist="38100" dir="2700000" algn="tl">
                  <a:srgbClr val="000000">
                    <a:alpha val="43137"/>
                  </a:srgbClr>
                </a:outerShdw>
              </a:effectLst>
            </a:endParaRPr>
          </a:p>
          <a:p>
            <a:pPr>
              <a:lnSpc>
                <a:spcPct val="150000"/>
              </a:lnSpc>
            </a:pPr>
            <a:r>
              <a:rPr kumimoji="1" lang="ja-JP" altLang="en-US" sz="1200" b="1" dirty="0">
                <a:effectLst>
                  <a:outerShdw blurRad="38100" dist="38100" dir="2700000" algn="tl">
                    <a:srgbClr val="000000">
                      <a:alpha val="43137"/>
                    </a:srgbClr>
                  </a:outerShdw>
                </a:effectLst>
              </a:rPr>
              <a:t>場所：特別養護老人ホーム長吉</a:t>
            </a:r>
            <a:r>
              <a:rPr kumimoji="1" lang="en-US" altLang="ja-JP" sz="1200" b="1" dirty="0">
                <a:effectLst>
                  <a:outerShdw blurRad="38100" dist="38100" dir="2700000" algn="tl">
                    <a:srgbClr val="000000">
                      <a:alpha val="43137"/>
                    </a:srgbClr>
                  </a:outerShdw>
                </a:effectLst>
              </a:rPr>
              <a:t>(</a:t>
            </a:r>
            <a:r>
              <a:rPr kumimoji="1" lang="ja-JP" altLang="en-US" sz="1200" b="1" dirty="0">
                <a:effectLst>
                  <a:outerShdw blurRad="38100" dist="38100" dir="2700000" algn="tl">
                    <a:srgbClr val="000000">
                      <a:alpha val="43137"/>
                    </a:srgbClr>
                  </a:outerShdw>
                </a:effectLst>
              </a:rPr>
              <a:t>長吉川辺３－２０－１４</a:t>
            </a:r>
            <a:r>
              <a:rPr kumimoji="1" lang="en-US" altLang="ja-JP" sz="1200" b="1" dirty="0">
                <a:effectLst>
                  <a:outerShdw blurRad="38100" dist="38100" dir="2700000" algn="tl">
                    <a:srgbClr val="000000">
                      <a:alpha val="43137"/>
                    </a:srgbClr>
                  </a:outerShdw>
                </a:effectLst>
              </a:rPr>
              <a:t>)</a:t>
            </a:r>
          </a:p>
          <a:p>
            <a:pPr>
              <a:lnSpc>
                <a:spcPct val="150000"/>
              </a:lnSpc>
            </a:pPr>
            <a:r>
              <a:rPr kumimoji="1" lang="ja-JP" altLang="en-US" sz="1200" b="1" dirty="0">
                <a:effectLst>
                  <a:outerShdw blurRad="38100" dist="38100" dir="2700000" algn="tl">
                    <a:srgbClr val="000000">
                      <a:alpha val="43137"/>
                    </a:srgbClr>
                  </a:outerShdw>
                </a:effectLst>
              </a:rPr>
              <a:t>活動内容：ミニ生け花を実施されます。利用者さんのサポートをお願いします　お花など好きな方どなたでも大歓迎です！！</a:t>
            </a:r>
            <a:endParaRPr kumimoji="1" lang="en-US" altLang="ja-JP" sz="1200" b="1" dirty="0">
              <a:effectLst>
                <a:outerShdw blurRad="38100" dist="38100" dir="2700000" algn="tl">
                  <a:srgbClr val="000000">
                    <a:alpha val="43137"/>
                  </a:srgbClr>
                </a:outerShdw>
              </a:effectLst>
            </a:endParaRPr>
          </a:p>
          <a:p>
            <a:pPr>
              <a:lnSpc>
                <a:spcPct val="150000"/>
              </a:lnSpc>
            </a:pPr>
            <a:r>
              <a:rPr kumimoji="1" lang="ja-JP" altLang="en-US" sz="1200" b="1" u="sng" dirty="0">
                <a:solidFill>
                  <a:schemeClr val="accent5"/>
                </a:solidFill>
                <a:effectLst>
                  <a:outerShdw blurRad="38100" dist="38100" dir="2700000" algn="tl">
                    <a:srgbClr val="000000">
                      <a:alpha val="43137"/>
                    </a:srgbClr>
                  </a:outerShdw>
                </a:effectLst>
              </a:rPr>
              <a:t>②</a:t>
            </a:r>
            <a:r>
              <a:rPr kumimoji="1" lang="ja-JP" altLang="en-US" sz="1200" b="1" u="sng" dirty="0">
                <a:effectLst>
                  <a:outerShdw blurRad="38100" dist="38100" dir="2700000" algn="tl">
                    <a:srgbClr val="000000">
                      <a:alpha val="43137"/>
                    </a:srgbClr>
                  </a:outerShdw>
                </a:effectLst>
              </a:rPr>
              <a:t>ひらの子育てフェスタ</a:t>
            </a:r>
            <a:r>
              <a:rPr kumimoji="1" lang="ja-JP" altLang="en-US" sz="1200" b="1" u="sng" dirty="0">
                <a:solidFill>
                  <a:schemeClr val="accent5"/>
                </a:solidFill>
                <a:effectLst>
                  <a:outerShdw blurRad="38100" dist="38100" dir="2700000" algn="tl">
                    <a:srgbClr val="000000">
                      <a:alpha val="43137"/>
                    </a:srgbClr>
                  </a:outerShdw>
                </a:effectLst>
              </a:rPr>
              <a:t>　</a:t>
            </a:r>
            <a:endParaRPr kumimoji="1" lang="en-US" altLang="ja-JP" sz="1200" b="1" u="sng" dirty="0">
              <a:solidFill>
                <a:schemeClr val="accent5"/>
              </a:solidFill>
              <a:effectLst>
                <a:outerShdw blurRad="38100" dist="38100" dir="2700000" algn="tl">
                  <a:srgbClr val="000000">
                    <a:alpha val="43137"/>
                  </a:srgbClr>
                </a:outerShdw>
              </a:effectLst>
            </a:endParaRPr>
          </a:p>
          <a:p>
            <a:pPr>
              <a:lnSpc>
                <a:spcPct val="150000"/>
              </a:lnSpc>
            </a:pPr>
            <a:r>
              <a:rPr kumimoji="1" lang="ja-JP" altLang="en-US" sz="1200" b="1" dirty="0">
                <a:effectLst>
                  <a:outerShdw blurRad="38100" dist="38100" dir="2700000" algn="tl">
                    <a:srgbClr val="000000">
                      <a:alpha val="43137"/>
                    </a:srgbClr>
                  </a:outerShdw>
                </a:effectLst>
              </a:rPr>
              <a:t>日時：１１月３０日</a:t>
            </a:r>
            <a:r>
              <a:rPr kumimoji="1" lang="en-US" altLang="ja-JP" sz="1200" b="1" dirty="0">
                <a:effectLst>
                  <a:outerShdw blurRad="38100" dist="38100" dir="2700000" algn="tl">
                    <a:srgbClr val="000000">
                      <a:alpha val="43137"/>
                    </a:srgbClr>
                  </a:outerShdw>
                </a:effectLst>
              </a:rPr>
              <a:t>(</a:t>
            </a:r>
            <a:r>
              <a:rPr kumimoji="1" lang="ja-JP" altLang="en-US" sz="1200" b="1" dirty="0">
                <a:effectLst>
                  <a:outerShdw blurRad="38100" dist="38100" dir="2700000" algn="tl">
                    <a:srgbClr val="000000">
                      <a:alpha val="43137"/>
                    </a:srgbClr>
                  </a:outerShdw>
                </a:effectLst>
              </a:rPr>
              <a:t>土</a:t>
            </a:r>
            <a:r>
              <a:rPr kumimoji="1" lang="en-US" altLang="ja-JP" sz="1200" b="1" dirty="0">
                <a:effectLst>
                  <a:outerShdw blurRad="38100" dist="38100" dir="2700000" algn="tl">
                    <a:srgbClr val="000000">
                      <a:alpha val="43137"/>
                    </a:srgbClr>
                  </a:outerShdw>
                </a:effectLst>
              </a:rPr>
              <a:t>)</a:t>
            </a:r>
            <a:r>
              <a:rPr kumimoji="1" lang="ja-JP" altLang="en-US" sz="1200" b="1" dirty="0">
                <a:effectLst>
                  <a:outerShdw blurRad="38100" dist="38100" dir="2700000" algn="tl">
                    <a:srgbClr val="000000">
                      <a:alpha val="43137"/>
                    </a:srgbClr>
                  </a:outerShdw>
                </a:effectLst>
              </a:rPr>
              <a:t>１０：３０～１４：００</a:t>
            </a:r>
            <a:endParaRPr kumimoji="1" lang="en-US" altLang="ja-JP" sz="1200" b="1" dirty="0">
              <a:effectLst>
                <a:outerShdw blurRad="38100" dist="38100" dir="2700000" algn="tl">
                  <a:srgbClr val="000000">
                    <a:alpha val="43137"/>
                  </a:srgbClr>
                </a:outerShdw>
              </a:effectLst>
            </a:endParaRPr>
          </a:p>
          <a:p>
            <a:pPr>
              <a:lnSpc>
                <a:spcPct val="150000"/>
              </a:lnSpc>
            </a:pPr>
            <a:r>
              <a:rPr kumimoji="1" lang="ja-JP" altLang="en-US" sz="1200" b="1" dirty="0">
                <a:effectLst>
                  <a:outerShdw blurRad="38100" dist="38100" dir="2700000" algn="tl">
                    <a:srgbClr val="000000">
                      <a:alpha val="43137"/>
                    </a:srgbClr>
                  </a:outerShdw>
                </a:effectLst>
              </a:rPr>
              <a:t>場所：平野区役所</a:t>
            </a:r>
            <a:r>
              <a:rPr kumimoji="1" lang="en-US" altLang="ja-JP" sz="1200" b="1" dirty="0">
                <a:effectLst>
                  <a:outerShdw blurRad="38100" dist="38100" dir="2700000" algn="tl">
                    <a:srgbClr val="000000">
                      <a:alpha val="43137"/>
                    </a:srgbClr>
                  </a:outerShdw>
                </a:effectLst>
              </a:rPr>
              <a:t>(</a:t>
            </a:r>
            <a:r>
              <a:rPr kumimoji="1" lang="ja-JP" altLang="en-US" sz="1200" b="1" dirty="0">
                <a:effectLst>
                  <a:outerShdw blurRad="38100" dist="38100" dir="2700000" algn="tl">
                    <a:srgbClr val="000000">
                      <a:alpha val="43137"/>
                    </a:srgbClr>
                  </a:outerShdw>
                </a:effectLst>
              </a:rPr>
              <a:t>平野区背戸口３－８－１９</a:t>
            </a:r>
            <a:r>
              <a:rPr kumimoji="1" lang="en-US" altLang="ja-JP" sz="1200" b="1" dirty="0">
                <a:effectLst>
                  <a:outerShdw blurRad="38100" dist="38100" dir="2700000" algn="tl">
                    <a:srgbClr val="000000">
                      <a:alpha val="43137"/>
                    </a:srgbClr>
                  </a:outerShdw>
                </a:effectLst>
              </a:rPr>
              <a:t>)</a:t>
            </a:r>
          </a:p>
          <a:p>
            <a:pPr>
              <a:lnSpc>
                <a:spcPct val="150000"/>
              </a:lnSpc>
            </a:pPr>
            <a:r>
              <a:rPr kumimoji="1" lang="ja-JP" altLang="en-US" sz="1200" b="1" dirty="0">
                <a:effectLst>
                  <a:outerShdw blurRad="38100" dist="38100" dir="2700000" algn="tl">
                    <a:srgbClr val="000000">
                      <a:alpha val="43137"/>
                    </a:srgbClr>
                  </a:outerShdw>
                </a:effectLst>
              </a:rPr>
              <a:t>活動内容：各ブースのお手伝い</a:t>
            </a:r>
            <a:r>
              <a:rPr kumimoji="1" lang="en-US" altLang="ja-JP" sz="1200" b="1" dirty="0">
                <a:effectLst>
                  <a:outerShdw blurRad="38100" dist="38100" dir="2700000" algn="tl">
                    <a:srgbClr val="000000">
                      <a:alpha val="43137"/>
                    </a:srgbClr>
                  </a:outerShdw>
                </a:effectLst>
              </a:rPr>
              <a:t>(</a:t>
            </a:r>
            <a:r>
              <a:rPr kumimoji="1" lang="ja-JP" altLang="en-US" sz="1200" b="1" dirty="0">
                <a:effectLst>
                  <a:outerShdw blurRad="38100" dist="38100" dir="2700000" algn="tl">
                    <a:srgbClr val="000000">
                      <a:alpha val="43137"/>
                    </a:srgbClr>
                  </a:outerShdw>
                </a:effectLst>
              </a:rPr>
              <a:t>紙粘土遊びやボールプールなど</a:t>
            </a:r>
            <a:r>
              <a:rPr kumimoji="1" lang="en-US" altLang="ja-JP" sz="1200" b="1" dirty="0">
                <a:effectLst>
                  <a:outerShdw blurRad="38100" dist="38100" dir="2700000" algn="tl">
                    <a:srgbClr val="000000">
                      <a:alpha val="43137"/>
                    </a:srgbClr>
                  </a:outerShdw>
                </a:effectLst>
              </a:rPr>
              <a:t>)</a:t>
            </a:r>
            <a:endParaRPr kumimoji="1" lang="en-US" altLang="ja-JP" sz="1200" b="1" u="sng" dirty="0">
              <a:solidFill>
                <a:schemeClr val="accent5"/>
              </a:solidFill>
              <a:effectLst>
                <a:outerShdw blurRad="38100" dist="38100" dir="2700000" algn="tl">
                  <a:srgbClr val="000000">
                    <a:alpha val="43137"/>
                  </a:srgbClr>
                </a:outerShdw>
              </a:effectLst>
            </a:endParaRPr>
          </a:p>
        </p:txBody>
      </p:sp>
      <p:sp>
        <p:nvSpPr>
          <p:cNvPr id="18" name="テキスト ボックス 17">
            <a:extLst>
              <a:ext uri="{FF2B5EF4-FFF2-40B4-BE49-F238E27FC236}">
                <a16:creationId xmlns:a16="http://schemas.microsoft.com/office/drawing/2014/main" id="{25355E30-616B-4E4F-9529-50D3B918029D}"/>
              </a:ext>
            </a:extLst>
          </p:cNvPr>
          <p:cNvSpPr txBox="1"/>
          <p:nvPr/>
        </p:nvSpPr>
        <p:spPr>
          <a:xfrm>
            <a:off x="2356423" y="176558"/>
            <a:ext cx="4257641" cy="969496"/>
          </a:xfrm>
          <a:prstGeom prst="rect">
            <a:avLst/>
          </a:prstGeom>
          <a:noFill/>
        </p:spPr>
        <p:txBody>
          <a:bodyPr wrap="square" rtlCol="0">
            <a:spAutoFit/>
          </a:bodyPr>
          <a:lstStyle/>
          <a:p>
            <a:r>
              <a:rPr kumimoji="1" lang="ja-JP" altLang="en-US" sz="1200" dirty="0">
                <a:solidFill>
                  <a:srgbClr val="FF6600"/>
                </a:solidFill>
              </a:rPr>
              <a:t>　  ＼</a:t>
            </a:r>
            <a:r>
              <a:rPr kumimoji="1" lang="ja-JP" altLang="en-US" sz="1200" b="1" dirty="0">
                <a:solidFill>
                  <a:srgbClr val="FF6600"/>
                </a:solidFill>
                <a:latin typeface="+mj-ea"/>
                <a:ea typeface="+mj-ea"/>
              </a:rPr>
              <a:t>ボランティア・市民活動をとおしてつながろう！</a:t>
            </a:r>
            <a:r>
              <a:rPr kumimoji="1" lang="ja-JP" altLang="en-US" sz="1200" dirty="0">
                <a:solidFill>
                  <a:srgbClr val="FF6600"/>
                </a:solidFill>
              </a:rPr>
              <a:t>／</a:t>
            </a:r>
            <a:endParaRPr kumimoji="1" lang="en-US" altLang="ja-JP" sz="1200" dirty="0">
              <a:solidFill>
                <a:srgbClr val="FF6600"/>
              </a:solidFill>
            </a:endParaRPr>
          </a:p>
          <a:p>
            <a:r>
              <a:rPr kumimoji="1" lang="ja-JP" altLang="en-US" sz="4500" b="1" spc="-150" dirty="0">
                <a:solidFill>
                  <a:srgbClr val="FF6600"/>
                </a:solidFill>
                <a:latin typeface="やまフォント" panose="02000600000000000000" pitchFamily="2" charset="-128"/>
                <a:ea typeface="やまフォント" panose="02000600000000000000" pitchFamily="2" charset="-128"/>
              </a:rPr>
              <a:t>ひらのボラセン</a:t>
            </a:r>
            <a:r>
              <a:rPr kumimoji="1" lang="ja-JP" altLang="en-US" sz="1100" b="1" dirty="0">
                <a:solidFill>
                  <a:srgbClr val="FF6600"/>
                </a:solidFill>
                <a:latin typeface="+mj-ea"/>
                <a:ea typeface="+mj-ea"/>
              </a:rPr>
              <a:t>　　</a:t>
            </a:r>
            <a:endParaRPr kumimoji="1" lang="en-US" altLang="ja-JP" sz="1100" b="1" dirty="0">
              <a:solidFill>
                <a:srgbClr val="FF6600"/>
              </a:solidFill>
              <a:latin typeface="+mj-ea"/>
              <a:ea typeface="+mj-ea"/>
            </a:endParaRPr>
          </a:p>
        </p:txBody>
      </p:sp>
      <p:sp>
        <p:nvSpPr>
          <p:cNvPr id="19" name="テキスト ボックス 18">
            <a:extLst>
              <a:ext uri="{FF2B5EF4-FFF2-40B4-BE49-F238E27FC236}">
                <a16:creationId xmlns:a16="http://schemas.microsoft.com/office/drawing/2014/main" id="{8A6909EC-E0E8-4052-AE6D-61F769E6A1F8}"/>
              </a:ext>
            </a:extLst>
          </p:cNvPr>
          <p:cNvSpPr txBox="1"/>
          <p:nvPr/>
        </p:nvSpPr>
        <p:spPr>
          <a:xfrm>
            <a:off x="6482113" y="50657"/>
            <a:ext cx="964293" cy="1054776"/>
          </a:xfrm>
          <a:prstGeom prst="rect">
            <a:avLst/>
          </a:prstGeom>
          <a:solidFill>
            <a:srgbClr val="FF6600"/>
          </a:solidFill>
          <a:ln>
            <a:solidFill>
              <a:srgbClr val="FF6600"/>
            </a:solidFill>
          </a:ln>
        </p:spPr>
        <p:txBody>
          <a:bodyPr wrap="square" rtlCol="0" anchor="ctr">
            <a:spAutoFit/>
          </a:bodyPr>
          <a:lstStyle/>
          <a:p>
            <a:pPr algn="ctr"/>
            <a:r>
              <a:rPr kumimoji="1" lang="en-US" altLang="ja-JP" sz="4400" dirty="0">
                <a:solidFill>
                  <a:schemeClr val="bg1"/>
                </a:solidFill>
                <a:latin typeface="OCRB" panose="020B0609020202020204" pitchFamily="49" charset="0"/>
              </a:rPr>
              <a:t>10</a:t>
            </a:r>
          </a:p>
          <a:p>
            <a:pPr algn="ctr">
              <a:lnSpc>
                <a:spcPts val="1100"/>
              </a:lnSpc>
            </a:pPr>
            <a:r>
              <a:rPr kumimoji="1" lang="en-US" altLang="ja-JP" sz="1000" b="1" dirty="0">
                <a:solidFill>
                  <a:schemeClr val="bg1"/>
                </a:solidFill>
                <a:latin typeface="メイリオ" panose="020B0604030504040204" pitchFamily="50" charset="-128"/>
                <a:ea typeface="メイリオ" panose="020B0604030504040204" pitchFamily="50" charset="-128"/>
              </a:rPr>
              <a:t>October</a:t>
            </a:r>
            <a:endParaRPr kumimoji="1" lang="ja-JP" altLang="en-US" sz="1000" b="1" dirty="0">
              <a:solidFill>
                <a:schemeClr val="bg1"/>
              </a:solidFill>
              <a:latin typeface="メイリオ" panose="020B0604030504040204" pitchFamily="50" charset="-128"/>
              <a:ea typeface="メイリオ" panose="020B0604030504040204" pitchFamily="50" charset="-128"/>
            </a:endParaRPr>
          </a:p>
          <a:p>
            <a:pPr algn="ctr">
              <a:lnSpc>
                <a:spcPts val="1100"/>
              </a:lnSpc>
            </a:pPr>
            <a:r>
              <a:rPr kumimoji="1" lang="en-US" altLang="ja-JP" sz="1000" b="1" dirty="0">
                <a:solidFill>
                  <a:schemeClr val="bg1"/>
                </a:solidFill>
                <a:latin typeface="メイリオ" panose="020B0604030504040204" pitchFamily="50" charset="-128"/>
                <a:ea typeface="メイリオ" panose="020B0604030504040204" pitchFamily="50" charset="-128"/>
              </a:rPr>
              <a:t>2019</a:t>
            </a:r>
          </a:p>
        </p:txBody>
      </p:sp>
      <p:cxnSp>
        <p:nvCxnSpPr>
          <p:cNvPr id="24" name="直線コネクタ 23">
            <a:extLst>
              <a:ext uri="{FF2B5EF4-FFF2-40B4-BE49-F238E27FC236}">
                <a16:creationId xmlns:a16="http://schemas.microsoft.com/office/drawing/2014/main" id="{A28CEA6E-7FF2-4247-8ADD-1F0708A67BC6}"/>
              </a:ext>
            </a:extLst>
          </p:cNvPr>
          <p:cNvCxnSpPr>
            <a:cxnSpLocks/>
          </p:cNvCxnSpPr>
          <p:nvPr/>
        </p:nvCxnSpPr>
        <p:spPr>
          <a:xfrm>
            <a:off x="113269" y="1098909"/>
            <a:ext cx="6500795" cy="0"/>
          </a:xfrm>
          <a:prstGeom prst="line">
            <a:avLst/>
          </a:prstGeom>
          <a:ln w="12700">
            <a:solidFill>
              <a:srgbClr val="FF6600"/>
            </a:solidFill>
            <a:prstDash val="solid"/>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5288B962-A99B-4093-84AB-F50406AF8661}"/>
              </a:ext>
            </a:extLst>
          </p:cNvPr>
          <p:cNvSpPr txBox="1"/>
          <p:nvPr/>
        </p:nvSpPr>
        <p:spPr>
          <a:xfrm>
            <a:off x="159637" y="368820"/>
            <a:ext cx="2300398" cy="613630"/>
          </a:xfrm>
          <a:prstGeom prst="rect">
            <a:avLst/>
          </a:prstGeom>
          <a:noFill/>
        </p:spPr>
        <p:txBody>
          <a:bodyPr wrap="square" rtlCol="0">
            <a:spAutoFit/>
          </a:bodyPr>
          <a:lstStyle/>
          <a:p>
            <a:pPr>
              <a:lnSpc>
                <a:spcPts val="2100"/>
              </a:lnSpc>
            </a:pPr>
            <a:r>
              <a:rPr kumimoji="1" lang="ja-JP" altLang="en-US" sz="1400" b="1" dirty="0">
                <a:solidFill>
                  <a:srgbClr val="FF6600"/>
                </a:solidFill>
                <a:latin typeface="+mn-ea"/>
              </a:rPr>
              <a:t>平野区ボランティア・</a:t>
            </a:r>
            <a:endParaRPr kumimoji="1" lang="en-US" altLang="ja-JP" sz="1400" b="1" dirty="0">
              <a:solidFill>
                <a:srgbClr val="FF6600"/>
              </a:solidFill>
              <a:latin typeface="+mn-ea"/>
            </a:endParaRPr>
          </a:p>
          <a:p>
            <a:pPr>
              <a:lnSpc>
                <a:spcPts val="2100"/>
              </a:lnSpc>
            </a:pPr>
            <a:r>
              <a:rPr kumimoji="1" lang="ja-JP" altLang="en-US" sz="1400" b="1" dirty="0">
                <a:solidFill>
                  <a:srgbClr val="FF6600"/>
                </a:solidFill>
                <a:latin typeface="+mn-ea"/>
              </a:rPr>
              <a:t>市民活動センターだより</a:t>
            </a:r>
          </a:p>
        </p:txBody>
      </p:sp>
      <p:sp>
        <p:nvSpPr>
          <p:cNvPr id="7" name="正方形/長方形 6">
            <a:extLst>
              <a:ext uri="{FF2B5EF4-FFF2-40B4-BE49-F238E27FC236}">
                <a16:creationId xmlns:a16="http://schemas.microsoft.com/office/drawing/2014/main" id="{00000000-0008-0000-0000-000002000000}"/>
              </a:ext>
            </a:extLst>
          </p:cNvPr>
          <p:cNvSpPr/>
          <p:nvPr/>
        </p:nvSpPr>
        <p:spPr>
          <a:xfrm>
            <a:off x="159637" y="2005509"/>
            <a:ext cx="7208675" cy="26949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500"/>
              </a:lnSpc>
            </a:pPr>
            <a:endParaRPr kumimoji="1" lang="ja-JP" altLang="en-US" sz="1200" b="0" dirty="0">
              <a:solidFill>
                <a:srgbClr val="002060"/>
              </a:solidFill>
              <a:effectLst/>
              <a:latin typeface="メイリオ" panose="020B0604030504040204" pitchFamily="50" charset="-128"/>
              <a:ea typeface="メイリオ" panose="020B0604030504040204" pitchFamily="50" charset="-128"/>
            </a:endParaRPr>
          </a:p>
        </p:txBody>
      </p:sp>
      <p:sp>
        <p:nvSpPr>
          <p:cNvPr id="22" name="Text Box 330">
            <a:extLst>
              <a:ext uri="{FF2B5EF4-FFF2-40B4-BE49-F238E27FC236}">
                <a16:creationId xmlns:a16="http://schemas.microsoft.com/office/drawing/2014/main" id="{8FE2AAC2-746A-4A2A-9F37-F51E430E41F8}"/>
              </a:ext>
            </a:extLst>
          </p:cNvPr>
          <p:cNvSpPr txBox="1">
            <a:spLocks noChangeArrowheads="1"/>
          </p:cNvSpPr>
          <p:nvPr/>
        </p:nvSpPr>
        <p:spPr bwMode="auto">
          <a:xfrm>
            <a:off x="141844" y="1190502"/>
            <a:ext cx="7417830" cy="8061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ctr" anchorCtr="0" upright="1">
            <a:noAutofit/>
          </a:bodyPr>
          <a:lstStyle/>
          <a:p>
            <a:pPr>
              <a:spcAft>
                <a:spcPts val="0"/>
              </a:spcAft>
            </a:pPr>
            <a:endParaRPr lang="en-US" altLang="ja-JP" sz="1600" u="dotted" kern="100" dirty="0">
              <a:uFill>
                <a:solidFill>
                  <a:srgbClr val="007DEB"/>
                </a:solidFill>
              </a:u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spcAft>
                <a:spcPts val="0"/>
              </a:spcAft>
            </a:pPr>
            <a:r>
              <a:rPr lang="ja-JP" altLang="en-US" sz="1200" u="dotted" kern="100" dirty="0">
                <a:uFill>
                  <a:solidFill>
                    <a:srgbClr val="007DEB"/>
                  </a:solidFill>
                </a:u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登録ボランティアさん・ボランティアグループさん・関係各位の皆さまあてにアンケートをお送りさせて</a:t>
            </a:r>
            <a:endParaRPr lang="en-US" altLang="ja-JP" sz="1200" u="dotted" kern="100" dirty="0">
              <a:uFill>
                <a:solidFill>
                  <a:srgbClr val="007DEB"/>
                </a:solidFill>
              </a:u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a:p>
            <a:pPr>
              <a:spcAft>
                <a:spcPts val="0"/>
              </a:spcAft>
            </a:pPr>
            <a:r>
              <a:rPr lang="ja-JP" altLang="en-US" sz="1200" u="dotted" kern="100" dirty="0">
                <a:uFill>
                  <a:solidFill>
                    <a:srgbClr val="007DEB"/>
                  </a:solidFill>
                </a:u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いただきました。今後のみなさまへのボランティアの依頼をするさいや講座企画などの参考にさせていただきます。みなさまどうぞ今後とも平野区ボランティア・市民活動センターをよろしくお願い致します。</a:t>
            </a:r>
            <a:endParaRPr lang="en-US" altLang="ja-JP" sz="1200" u="dotted" kern="100" dirty="0">
              <a:uFill>
                <a:solidFill>
                  <a:srgbClr val="007DEB"/>
                </a:solidFill>
              </a:u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p:txBody>
      </p:sp>
      <p:cxnSp>
        <p:nvCxnSpPr>
          <p:cNvPr id="21" name="直線コネクタ 20">
            <a:extLst>
              <a:ext uri="{FF2B5EF4-FFF2-40B4-BE49-F238E27FC236}">
                <a16:creationId xmlns:a16="http://schemas.microsoft.com/office/drawing/2014/main" id="{E8E39EA3-A510-4263-BE58-C2C456BF7FEC}"/>
              </a:ext>
            </a:extLst>
          </p:cNvPr>
          <p:cNvCxnSpPr>
            <a:cxnSpLocks/>
          </p:cNvCxnSpPr>
          <p:nvPr/>
        </p:nvCxnSpPr>
        <p:spPr>
          <a:xfrm>
            <a:off x="30345" y="4414960"/>
            <a:ext cx="7559675"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F1BF3582-1DB9-48A2-BCCA-EA4CFC3503E2}"/>
              </a:ext>
            </a:extLst>
          </p:cNvPr>
          <p:cNvCxnSpPr>
            <a:cxnSpLocks/>
          </p:cNvCxnSpPr>
          <p:nvPr/>
        </p:nvCxnSpPr>
        <p:spPr>
          <a:xfrm>
            <a:off x="-1" y="2007926"/>
            <a:ext cx="7559675"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54" name="正方形/長方形 53">
            <a:extLst>
              <a:ext uri="{FF2B5EF4-FFF2-40B4-BE49-F238E27FC236}">
                <a16:creationId xmlns:a16="http://schemas.microsoft.com/office/drawing/2014/main" id="{AE181899-7A32-4526-9903-E0AF17734793}"/>
              </a:ext>
            </a:extLst>
          </p:cNvPr>
          <p:cNvSpPr/>
          <p:nvPr/>
        </p:nvSpPr>
        <p:spPr>
          <a:xfrm>
            <a:off x="141844" y="3731254"/>
            <a:ext cx="184731" cy="276999"/>
          </a:xfrm>
          <a:prstGeom prst="rect">
            <a:avLst/>
          </a:prstGeom>
          <a:noFill/>
        </p:spPr>
        <p:txBody>
          <a:bodyPr wrap="none" lIns="91440" tIns="45720" rIns="91440" bIns="45720">
            <a:spAutoFit/>
          </a:bodyPr>
          <a:lstStyle/>
          <a:p>
            <a:endParaRPr lang="ja-JP" altLang="ja-JP" sz="1200" dirty="0"/>
          </a:p>
        </p:txBody>
      </p:sp>
      <p:sp>
        <p:nvSpPr>
          <p:cNvPr id="4" name="テキスト ボックス 3">
            <a:extLst>
              <a:ext uri="{FF2B5EF4-FFF2-40B4-BE49-F238E27FC236}">
                <a16:creationId xmlns:a16="http://schemas.microsoft.com/office/drawing/2014/main" id="{337460EF-6A50-4BAB-B103-1302F14EE105}"/>
              </a:ext>
            </a:extLst>
          </p:cNvPr>
          <p:cNvSpPr txBox="1"/>
          <p:nvPr/>
        </p:nvSpPr>
        <p:spPr>
          <a:xfrm>
            <a:off x="119571" y="4426701"/>
            <a:ext cx="3468806" cy="384144"/>
          </a:xfrm>
          <a:prstGeom prst="rect">
            <a:avLst/>
          </a:prstGeom>
          <a:solidFill>
            <a:schemeClr val="accent1"/>
          </a:solidFill>
          <a:ln>
            <a:solidFill>
              <a:srgbClr val="99FFCC"/>
            </a:solidFill>
          </a:ln>
        </p:spPr>
        <p:txBody>
          <a:bodyPr wrap="square" rtlCol="0" anchor="ctr">
            <a:spAutoFit/>
          </a:bodyPr>
          <a:lstStyle/>
          <a:p>
            <a:pPr>
              <a:lnSpc>
                <a:spcPct val="150000"/>
              </a:lnSpc>
            </a:pPr>
            <a:r>
              <a:rPr kumimoji="1" lang="en-US" altLang="ja-JP" sz="1400" b="1" dirty="0">
                <a:solidFill>
                  <a:schemeClr val="bg1"/>
                </a:solidFill>
              </a:rPr>
              <a:t>NEW</a:t>
            </a:r>
            <a:r>
              <a:rPr kumimoji="1" lang="ja-JP" altLang="en-US" sz="1400" b="1" dirty="0">
                <a:solidFill>
                  <a:schemeClr val="bg1"/>
                </a:solidFill>
              </a:rPr>
              <a:t>☆新着ボランティア募集情報！！！</a:t>
            </a:r>
          </a:p>
        </p:txBody>
      </p:sp>
      <p:grpSp>
        <p:nvGrpSpPr>
          <p:cNvPr id="61" name="グループ化 60">
            <a:extLst>
              <a:ext uri="{FF2B5EF4-FFF2-40B4-BE49-F238E27FC236}">
                <a16:creationId xmlns:a16="http://schemas.microsoft.com/office/drawing/2014/main" id="{D0B46AB5-9971-4EF7-895E-A542960330B1}"/>
              </a:ext>
            </a:extLst>
          </p:cNvPr>
          <p:cNvGrpSpPr/>
          <p:nvPr/>
        </p:nvGrpSpPr>
        <p:grpSpPr>
          <a:xfrm>
            <a:off x="35033" y="8065531"/>
            <a:ext cx="4248755" cy="360000"/>
            <a:chOff x="110597" y="3308450"/>
            <a:chExt cx="2876262" cy="360000"/>
          </a:xfrm>
        </p:grpSpPr>
        <p:sp>
          <p:nvSpPr>
            <p:cNvPr id="64" name="矢印: 五方向 63">
              <a:extLst>
                <a:ext uri="{FF2B5EF4-FFF2-40B4-BE49-F238E27FC236}">
                  <a16:creationId xmlns:a16="http://schemas.microsoft.com/office/drawing/2014/main" id="{9343E4C5-093D-4644-B19F-E327D008E2ED}"/>
                </a:ext>
              </a:extLst>
            </p:cNvPr>
            <p:cNvSpPr/>
            <p:nvPr/>
          </p:nvSpPr>
          <p:spPr>
            <a:xfrm>
              <a:off x="221395" y="3344791"/>
              <a:ext cx="2765464" cy="288000"/>
            </a:xfrm>
            <a:prstGeom prst="homePlate">
              <a:avLst/>
            </a:prstGeom>
            <a:solidFill>
              <a:schemeClr val="bg1"/>
            </a:solidFill>
            <a:ln w="60325" cmpd="tri">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65" name="フローチャート: 結合子 64">
              <a:extLst>
                <a:ext uri="{FF2B5EF4-FFF2-40B4-BE49-F238E27FC236}">
                  <a16:creationId xmlns:a16="http://schemas.microsoft.com/office/drawing/2014/main" id="{476BA5E6-4557-41BD-974A-516080A18055}"/>
                </a:ext>
              </a:extLst>
            </p:cNvPr>
            <p:cNvSpPr>
              <a:spLocks/>
            </p:cNvSpPr>
            <p:nvPr/>
          </p:nvSpPr>
          <p:spPr>
            <a:xfrm>
              <a:off x="110597" y="3308450"/>
              <a:ext cx="243708" cy="360000"/>
            </a:xfrm>
            <a:prstGeom prst="flowChartConnector">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68" name="正方形/長方形 67">
            <a:extLst>
              <a:ext uri="{FF2B5EF4-FFF2-40B4-BE49-F238E27FC236}">
                <a16:creationId xmlns:a16="http://schemas.microsoft.com/office/drawing/2014/main" id="{0389D1D9-D63A-4C7F-BBC7-58B1A168A0E3}"/>
              </a:ext>
            </a:extLst>
          </p:cNvPr>
          <p:cNvSpPr/>
          <p:nvPr/>
        </p:nvSpPr>
        <p:spPr>
          <a:xfrm>
            <a:off x="198833" y="8429771"/>
            <a:ext cx="4365908" cy="719998"/>
          </a:xfrm>
          <a:prstGeom prst="rect">
            <a:avLst/>
          </a:prstGeom>
          <a:noFill/>
          <a:ln w="25400">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400" b="1" dirty="0">
                <a:solidFill>
                  <a:srgbClr val="00B050"/>
                </a:solidFill>
              </a:rPr>
              <a:t>ボラセンだより１０月号 </a:t>
            </a:r>
            <a:r>
              <a:rPr lang="ja-JP" altLang="en-US" sz="1200" b="1" dirty="0">
                <a:solidFill>
                  <a:schemeClr val="tx1"/>
                </a:solidFill>
              </a:rPr>
              <a:t>の封筒入れ発送作業を行います。</a:t>
            </a:r>
            <a:endParaRPr lang="en-US" altLang="ja-JP" sz="1200" b="1" dirty="0">
              <a:solidFill>
                <a:schemeClr val="tx1"/>
              </a:solidFill>
            </a:endParaRPr>
          </a:p>
          <a:p>
            <a:r>
              <a:rPr lang="ja-JP" altLang="en-US" sz="1200" b="1" dirty="0">
                <a:solidFill>
                  <a:schemeClr val="tx1"/>
                </a:solidFill>
              </a:rPr>
              <a:t>日時：</a:t>
            </a:r>
            <a:r>
              <a:rPr lang="ja-JP" altLang="en-US" sz="1200" b="1" dirty="0">
                <a:solidFill>
                  <a:srgbClr val="00B050"/>
                </a:solidFill>
              </a:rPr>
              <a:t>１０月２９日（火）１３：３０～１５：００頃</a:t>
            </a:r>
            <a:endParaRPr lang="en-US" altLang="ja-JP" sz="1400" b="1" dirty="0">
              <a:solidFill>
                <a:srgbClr val="00B050"/>
              </a:solidFill>
            </a:endParaRPr>
          </a:p>
          <a:p>
            <a:r>
              <a:rPr lang="ja-JP" altLang="en-US" sz="1200" b="1" dirty="0">
                <a:solidFill>
                  <a:schemeClr val="tx1"/>
                </a:solidFill>
              </a:rPr>
              <a:t>場所：平野区在宅サービスセンター　３階　会議室</a:t>
            </a:r>
            <a:endParaRPr lang="en-US" altLang="ja-JP" sz="1200" b="1" dirty="0">
              <a:solidFill>
                <a:schemeClr val="tx1"/>
              </a:solidFill>
            </a:endParaRPr>
          </a:p>
          <a:p>
            <a:r>
              <a:rPr lang="ja-JP" altLang="en-US" sz="1200" b="1" dirty="0">
                <a:solidFill>
                  <a:schemeClr val="tx1"/>
                </a:solidFill>
              </a:rPr>
              <a:t>　</a:t>
            </a:r>
            <a:endParaRPr lang="en-US" altLang="ja-JP" sz="1400" b="1" dirty="0">
              <a:solidFill>
                <a:schemeClr val="tx1"/>
              </a:solidFill>
            </a:endParaRPr>
          </a:p>
        </p:txBody>
      </p:sp>
      <p:sp>
        <p:nvSpPr>
          <p:cNvPr id="67" name="テキスト ボックス 66">
            <a:extLst>
              <a:ext uri="{FF2B5EF4-FFF2-40B4-BE49-F238E27FC236}">
                <a16:creationId xmlns:a16="http://schemas.microsoft.com/office/drawing/2014/main" id="{1AE942A3-9249-4B0C-AE84-32393272910A}"/>
              </a:ext>
            </a:extLst>
          </p:cNvPr>
          <p:cNvSpPr txBox="1"/>
          <p:nvPr/>
        </p:nvSpPr>
        <p:spPr>
          <a:xfrm>
            <a:off x="390271" y="8043506"/>
            <a:ext cx="3661449" cy="346249"/>
          </a:xfrm>
          <a:prstGeom prst="rect">
            <a:avLst/>
          </a:prstGeom>
          <a:noFill/>
        </p:spPr>
        <p:txBody>
          <a:bodyPr wrap="square" rtlCol="0">
            <a:spAutoFit/>
          </a:bodyPr>
          <a:lstStyle/>
          <a:p>
            <a:pPr>
              <a:lnSpc>
                <a:spcPct val="150000"/>
              </a:lnSpc>
            </a:pPr>
            <a:r>
              <a:rPr kumimoji="1" lang="ja-JP" altLang="en-US" sz="1200" b="1" dirty="0">
                <a:latin typeface="メイリオ" panose="020B0604030504040204" pitchFamily="50" charset="-128"/>
                <a:ea typeface="メイリオ" panose="020B0604030504040204" pitchFamily="50" charset="-128"/>
              </a:rPr>
              <a:t>おてがみづくり（ひらのボラセンだより発送作業</a:t>
            </a:r>
            <a:endParaRPr kumimoji="1" lang="en-US" altLang="ja-JP" sz="1200" b="1" dirty="0">
              <a:latin typeface="メイリオ" panose="020B0604030504040204" pitchFamily="50" charset="-128"/>
              <a:ea typeface="メイリオ" panose="020B0604030504040204" pitchFamily="50" charset="-128"/>
            </a:endParaRPr>
          </a:p>
        </p:txBody>
      </p:sp>
      <p:grpSp>
        <p:nvGrpSpPr>
          <p:cNvPr id="28" name="グループ化 27">
            <a:extLst>
              <a:ext uri="{FF2B5EF4-FFF2-40B4-BE49-F238E27FC236}">
                <a16:creationId xmlns:a16="http://schemas.microsoft.com/office/drawing/2014/main" id="{4D8CF04D-EEAC-465C-88E2-10AF984D91E0}"/>
              </a:ext>
            </a:extLst>
          </p:cNvPr>
          <p:cNvGrpSpPr/>
          <p:nvPr/>
        </p:nvGrpSpPr>
        <p:grpSpPr>
          <a:xfrm>
            <a:off x="51574" y="9238134"/>
            <a:ext cx="4248755" cy="360000"/>
            <a:chOff x="110597" y="3308450"/>
            <a:chExt cx="2876262" cy="360000"/>
          </a:xfrm>
        </p:grpSpPr>
        <p:sp>
          <p:nvSpPr>
            <p:cNvPr id="29" name="矢印: 五方向 28">
              <a:extLst>
                <a:ext uri="{FF2B5EF4-FFF2-40B4-BE49-F238E27FC236}">
                  <a16:creationId xmlns:a16="http://schemas.microsoft.com/office/drawing/2014/main" id="{F2058F88-660A-4ACB-9210-B11D6D86C77A}"/>
                </a:ext>
              </a:extLst>
            </p:cNvPr>
            <p:cNvSpPr/>
            <p:nvPr/>
          </p:nvSpPr>
          <p:spPr>
            <a:xfrm>
              <a:off x="221395" y="3344791"/>
              <a:ext cx="2765464" cy="288000"/>
            </a:xfrm>
            <a:prstGeom prst="homePlate">
              <a:avLst/>
            </a:prstGeom>
            <a:solidFill>
              <a:schemeClr val="bg1"/>
            </a:solidFill>
            <a:ln w="60325" cmpd="tri">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noFill/>
              </a:endParaRPr>
            </a:p>
          </p:txBody>
        </p:sp>
        <p:sp>
          <p:nvSpPr>
            <p:cNvPr id="30" name="フローチャート: 結合子 29">
              <a:extLst>
                <a:ext uri="{FF2B5EF4-FFF2-40B4-BE49-F238E27FC236}">
                  <a16:creationId xmlns:a16="http://schemas.microsoft.com/office/drawing/2014/main" id="{B0FBB37B-956A-4395-99D5-1EEDF42FB4B5}"/>
                </a:ext>
              </a:extLst>
            </p:cNvPr>
            <p:cNvSpPr>
              <a:spLocks/>
            </p:cNvSpPr>
            <p:nvPr/>
          </p:nvSpPr>
          <p:spPr>
            <a:xfrm>
              <a:off x="110597" y="3308450"/>
              <a:ext cx="243708" cy="360000"/>
            </a:xfrm>
            <a:prstGeom prst="flowChartConnector">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3" name="テキスト ボックス 32">
            <a:extLst>
              <a:ext uri="{FF2B5EF4-FFF2-40B4-BE49-F238E27FC236}">
                <a16:creationId xmlns:a16="http://schemas.microsoft.com/office/drawing/2014/main" id="{B2346339-D943-4CB1-9C9E-DD7867CFB58F}"/>
              </a:ext>
            </a:extLst>
          </p:cNvPr>
          <p:cNvSpPr txBox="1"/>
          <p:nvPr/>
        </p:nvSpPr>
        <p:spPr>
          <a:xfrm>
            <a:off x="410520" y="9224355"/>
            <a:ext cx="3661449" cy="346249"/>
          </a:xfrm>
          <a:prstGeom prst="rect">
            <a:avLst/>
          </a:prstGeom>
          <a:noFill/>
        </p:spPr>
        <p:txBody>
          <a:bodyPr wrap="square" rtlCol="0">
            <a:spAutoFit/>
          </a:bodyPr>
          <a:lstStyle/>
          <a:p>
            <a:pPr>
              <a:lnSpc>
                <a:spcPct val="150000"/>
              </a:lnSpc>
            </a:pPr>
            <a:r>
              <a:rPr kumimoji="1" lang="ja-JP" altLang="en-US" sz="1200" b="1" dirty="0">
                <a:latin typeface="メイリオ" panose="020B0604030504040204" pitchFamily="50" charset="-128"/>
                <a:ea typeface="メイリオ" panose="020B0604030504040204" pitchFamily="50" charset="-128"/>
              </a:rPr>
              <a:t>ボランティア活動に興味・関心のある方大募集！</a:t>
            </a:r>
            <a:endParaRPr kumimoji="1" lang="en-US" altLang="ja-JP" sz="1200" b="1" dirty="0">
              <a:latin typeface="メイリオ" panose="020B0604030504040204" pitchFamily="50" charset="-128"/>
              <a:ea typeface="メイリオ" panose="020B0604030504040204" pitchFamily="50" charset="-128"/>
            </a:endParaRPr>
          </a:p>
        </p:txBody>
      </p:sp>
      <p:cxnSp>
        <p:nvCxnSpPr>
          <p:cNvPr id="36" name="直線コネクタ 35">
            <a:extLst>
              <a:ext uri="{FF2B5EF4-FFF2-40B4-BE49-F238E27FC236}">
                <a16:creationId xmlns:a16="http://schemas.microsoft.com/office/drawing/2014/main" id="{D3A1D983-991A-4CFD-85F9-55614CBF250E}"/>
              </a:ext>
            </a:extLst>
          </p:cNvPr>
          <p:cNvCxnSpPr>
            <a:cxnSpLocks/>
          </p:cNvCxnSpPr>
          <p:nvPr/>
        </p:nvCxnSpPr>
        <p:spPr>
          <a:xfrm>
            <a:off x="23110" y="8043738"/>
            <a:ext cx="7559675"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a:extLst>
              <a:ext uri="{FF2B5EF4-FFF2-40B4-BE49-F238E27FC236}">
                <a16:creationId xmlns:a16="http://schemas.microsoft.com/office/drawing/2014/main" id="{A8BF65EE-F244-4C98-9F98-2E566F072C53}"/>
              </a:ext>
            </a:extLst>
          </p:cNvPr>
          <p:cNvSpPr txBox="1"/>
          <p:nvPr/>
        </p:nvSpPr>
        <p:spPr>
          <a:xfrm>
            <a:off x="4575165" y="8076706"/>
            <a:ext cx="2974465" cy="2708434"/>
          </a:xfrm>
          <a:prstGeom prst="rect">
            <a:avLst/>
          </a:prstGeom>
          <a:noFill/>
          <a:ln w="25400">
            <a:solidFill>
              <a:schemeClr val="bg1"/>
            </a:solidFill>
          </a:ln>
        </p:spPr>
        <p:txBody>
          <a:bodyPr wrap="square" rtlCol="0">
            <a:spAutoFit/>
          </a:bodyPr>
          <a:lstStyle/>
          <a:p>
            <a:r>
              <a:rPr lang="ja-JP" altLang="en-US" sz="1400" b="1" dirty="0">
                <a:solidFill>
                  <a:schemeClr val="accent5"/>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おもちゃ図書館</a:t>
            </a:r>
            <a:endParaRPr lang="en-US" altLang="ja-JP" b="1" dirty="0">
              <a:solidFill>
                <a:schemeClr val="accent5"/>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accent5"/>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　　　　</a:t>
            </a:r>
            <a:r>
              <a:rPr lang="ja-JP" altLang="en-US" sz="2000" b="1" dirty="0">
                <a:solidFill>
                  <a:schemeClr val="accent5"/>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 に こ っ と」</a:t>
            </a:r>
            <a:endParaRPr lang="en-US" altLang="ja-JP" sz="2000" b="1" dirty="0">
              <a:solidFill>
                <a:schemeClr val="accent5"/>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gn="ctr"/>
            <a:r>
              <a:rPr kumimoji="1" lang="ja-JP" altLang="en-US" sz="1600" b="1" dirty="0">
                <a:solidFill>
                  <a:srgbClr val="FF0000"/>
                </a:solidFill>
                <a:latin typeface="UD デジタル 教科書体 NK-B" panose="02020700000000000000" pitchFamily="18" charset="-128"/>
                <a:ea typeface="UD デジタル 教科書体 NK-B" panose="02020700000000000000" pitchFamily="18" charset="-128"/>
              </a:rPr>
              <a:t>～フリートーク♪♪～</a:t>
            </a:r>
            <a:endParaRPr kumimoji="1" lang="en-US" altLang="ja-JP" sz="1600" b="1" dirty="0">
              <a:solidFill>
                <a:srgbClr val="FF0000"/>
              </a:solidFill>
              <a:latin typeface="UD デジタル 教科書体 NK-B" panose="02020700000000000000" pitchFamily="18" charset="-128"/>
              <a:ea typeface="UD デジタル 教科書体 NK-B" panose="02020700000000000000" pitchFamily="18" charset="-128"/>
            </a:endParaRPr>
          </a:p>
          <a:p>
            <a:r>
              <a:rPr kumimoji="1" lang="ja-JP" altLang="en-US" sz="1200" b="1" dirty="0">
                <a:latin typeface="UD デジタル 教科書体 NP-B" panose="02020700000000000000" pitchFamily="18" charset="-128"/>
                <a:ea typeface="UD デジタル 教科書体 NP-B" panose="02020700000000000000" pitchFamily="18" charset="-128"/>
              </a:rPr>
              <a:t>　子育てや日ごろのちょっとした悩みごとなど、なんでも話せるフリートークで気軽に情報交換♪</a:t>
            </a:r>
            <a:endParaRPr kumimoji="1" lang="en-US" altLang="ja-JP" sz="1200" b="1" dirty="0">
              <a:latin typeface="UD デジタル 教科書体 NP-B" panose="02020700000000000000" pitchFamily="18" charset="-128"/>
              <a:ea typeface="UD デジタル 教科書体 NP-B" panose="02020700000000000000" pitchFamily="18" charset="-128"/>
            </a:endParaRPr>
          </a:p>
          <a:p>
            <a:r>
              <a:rPr kumimoji="1" lang="ja-JP" altLang="en-US" sz="1200" b="1" dirty="0">
                <a:latin typeface="UD デジタル 教科書体 NP-B" panose="02020700000000000000" pitchFamily="18" charset="-128"/>
                <a:ea typeface="UD デジタル 教科書体 NP-B" panose="02020700000000000000" pitchFamily="18" charset="-128"/>
              </a:rPr>
              <a:t>　ファシリテーターとしてデイ</a:t>
            </a:r>
            <a:r>
              <a:rPr kumimoji="1" lang="en-US" altLang="ja-JP" sz="1200" b="1" dirty="0">
                <a:latin typeface="UD デジタル 教科書体 NP-B" panose="02020700000000000000" pitchFamily="18" charset="-128"/>
                <a:ea typeface="UD デジタル 教科書体 NP-B" panose="02020700000000000000" pitchFamily="18" charset="-128"/>
              </a:rPr>
              <a:t>POP</a:t>
            </a:r>
            <a:r>
              <a:rPr kumimoji="1" lang="ja-JP" altLang="en-US" sz="1200" b="1" dirty="0">
                <a:latin typeface="UD デジタル 教科書体 NP-B" panose="02020700000000000000" pitchFamily="18" charset="-128"/>
                <a:ea typeface="UD デジタル 教科書体 NP-B" panose="02020700000000000000" pitchFamily="18" charset="-128"/>
              </a:rPr>
              <a:t>より稲葉さんが来てくれます！みなさまぜひお越しください☆</a:t>
            </a:r>
            <a:endParaRPr kumimoji="1" lang="en-US" altLang="ja-JP" sz="1200" b="1" dirty="0">
              <a:latin typeface="UD デジタル 教科書体 NP-B" panose="02020700000000000000" pitchFamily="18" charset="-128"/>
              <a:ea typeface="UD デジタル 教科書体 NP-B" panose="02020700000000000000" pitchFamily="18" charset="-128"/>
            </a:endParaRPr>
          </a:p>
          <a:p>
            <a:r>
              <a:rPr kumimoji="1" lang="ja-JP" altLang="en-US" sz="1200" b="1" dirty="0">
                <a:solidFill>
                  <a:schemeClr val="accent2"/>
                </a:solidFill>
                <a:latin typeface="UD デジタル 教科書体 NK-B" panose="02020700000000000000" pitchFamily="18" charset="-128"/>
                <a:ea typeface="UD デジタル 教科書体 NK-B" panose="02020700000000000000" pitchFamily="18" charset="-128"/>
              </a:rPr>
              <a:t>日　　時：１０月１９日（土）参加無料</a:t>
            </a:r>
            <a:endParaRPr kumimoji="1" lang="en-US" altLang="ja-JP" sz="1200" b="1" dirty="0">
              <a:solidFill>
                <a:schemeClr val="accent2"/>
              </a:solidFill>
              <a:latin typeface="UD デジタル 教科書体 NK-B" panose="02020700000000000000" pitchFamily="18" charset="-128"/>
              <a:ea typeface="UD デジタル 教科書体 NK-B" panose="02020700000000000000" pitchFamily="18" charset="-128"/>
            </a:endParaRPr>
          </a:p>
          <a:p>
            <a:r>
              <a:rPr kumimoji="1" lang="ja-JP" altLang="en-US" sz="1200" b="1" dirty="0">
                <a:solidFill>
                  <a:schemeClr val="accent2"/>
                </a:solidFill>
                <a:latin typeface="UD デジタル 教科書体 NK-B" panose="02020700000000000000" pitchFamily="18" charset="-128"/>
                <a:ea typeface="UD デジタル 教科書体 NK-B" panose="02020700000000000000" pitchFamily="18" charset="-128"/>
              </a:rPr>
              <a:t>　　　　　　</a:t>
            </a:r>
            <a:r>
              <a:rPr kumimoji="1" lang="en-US" altLang="ja-JP" sz="1200" b="1" dirty="0">
                <a:solidFill>
                  <a:schemeClr val="accent2"/>
                </a:solidFill>
                <a:latin typeface="UD デジタル 教科書体 NK-B" panose="02020700000000000000" pitchFamily="18" charset="-128"/>
                <a:ea typeface="UD デジタル 教科書体 NK-B" panose="02020700000000000000" pitchFamily="18" charset="-128"/>
              </a:rPr>
              <a:t>13</a:t>
            </a:r>
            <a:r>
              <a:rPr kumimoji="1" lang="ja-JP" altLang="en-US" sz="1200" b="1" dirty="0">
                <a:solidFill>
                  <a:schemeClr val="accent2"/>
                </a:solidFill>
                <a:latin typeface="UD デジタル 教科書体 NK-B" panose="02020700000000000000" pitchFamily="18" charset="-128"/>
                <a:ea typeface="UD デジタル 教科書体 NK-B" panose="02020700000000000000" pitchFamily="18" charset="-128"/>
              </a:rPr>
              <a:t>：</a:t>
            </a:r>
            <a:r>
              <a:rPr kumimoji="1" lang="en-US" altLang="ja-JP" sz="1200" b="1" dirty="0">
                <a:solidFill>
                  <a:schemeClr val="accent2"/>
                </a:solidFill>
                <a:latin typeface="UD デジタル 教科書体 NK-B" panose="02020700000000000000" pitchFamily="18" charset="-128"/>
                <a:ea typeface="UD デジタル 教科書体 NK-B" panose="02020700000000000000" pitchFamily="18" charset="-128"/>
              </a:rPr>
              <a:t>00</a:t>
            </a:r>
            <a:r>
              <a:rPr kumimoji="1" lang="ja-JP" altLang="en-US" sz="1200" b="1" dirty="0">
                <a:solidFill>
                  <a:schemeClr val="accent2"/>
                </a:solidFill>
                <a:latin typeface="UD デジタル 教科書体 NK-B" panose="02020700000000000000" pitchFamily="18" charset="-128"/>
                <a:ea typeface="UD デジタル 教科書体 NK-B" panose="02020700000000000000" pitchFamily="18" charset="-128"/>
              </a:rPr>
              <a:t>～</a:t>
            </a:r>
            <a:r>
              <a:rPr kumimoji="1" lang="en-US" altLang="ja-JP" sz="1200" b="1" dirty="0">
                <a:solidFill>
                  <a:schemeClr val="accent2"/>
                </a:solidFill>
                <a:latin typeface="UD デジタル 教科書体 NK-B" panose="02020700000000000000" pitchFamily="18" charset="-128"/>
                <a:ea typeface="UD デジタル 教科書体 NK-B" panose="02020700000000000000" pitchFamily="18" charset="-128"/>
              </a:rPr>
              <a:t>14</a:t>
            </a:r>
            <a:r>
              <a:rPr kumimoji="1" lang="ja-JP" altLang="en-US" sz="1200" b="1" dirty="0">
                <a:solidFill>
                  <a:schemeClr val="accent2"/>
                </a:solidFill>
                <a:latin typeface="UD デジタル 教科書体 NK-B" panose="02020700000000000000" pitchFamily="18" charset="-128"/>
                <a:ea typeface="UD デジタル 教科書体 NK-B" panose="02020700000000000000" pitchFamily="18" charset="-128"/>
              </a:rPr>
              <a:t>：</a:t>
            </a:r>
            <a:r>
              <a:rPr kumimoji="1" lang="en-US" altLang="ja-JP" sz="1200" b="1" dirty="0">
                <a:solidFill>
                  <a:schemeClr val="accent2"/>
                </a:solidFill>
                <a:latin typeface="UD デジタル 教科書体 NK-B" panose="02020700000000000000" pitchFamily="18" charset="-128"/>
                <a:ea typeface="UD デジタル 教科書体 NK-B" panose="02020700000000000000" pitchFamily="18" charset="-128"/>
              </a:rPr>
              <a:t>00</a:t>
            </a:r>
          </a:p>
          <a:p>
            <a:r>
              <a:rPr kumimoji="1" lang="ja-JP" altLang="en-US" sz="1200" b="1" dirty="0">
                <a:solidFill>
                  <a:schemeClr val="accent2"/>
                </a:solidFill>
                <a:latin typeface="UD デジタル 教科書体 NK-B" panose="02020700000000000000" pitchFamily="18" charset="-128"/>
                <a:ea typeface="UD デジタル 教科書体 NK-B" panose="02020700000000000000" pitchFamily="18" charset="-128"/>
              </a:rPr>
              <a:t>場　　所：平野区在宅サービスセンター</a:t>
            </a:r>
            <a:endParaRPr kumimoji="1" lang="en-US" altLang="ja-JP" sz="1200" b="1" dirty="0">
              <a:solidFill>
                <a:schemeClr val="accent2"/>
              </a:solidFill>
              <a:latin typeface="UD デジタル 教科書体 NK-B" panose="02020700000000000000" pitchFamily="18" charset="-128"/>
              <a:ea typeface="UD デジタル 教科書体 NK-B" panose="02020700000000000000" pitchFamily="18" charset="-128"/>
            </a:endParaRPr>
          </a:p>
          <a:p>
            <a:r>
              <a:rPr kumimoji="1" lang="ja-JP" altLang="en-US" sz="1200" b="1" dirty="0">
                <a:solidFill>
                  <a:schemeClr val="accent2"/>
                </a:solidFill>
                <a:latin typeface="UD デジタル 教科書体 NK-B" panose="02020700000000000000" pitchFamily="18" charset="-128"/>
                <a:ea typeface="UD デジタル 教科書体 NK-B" panose="02020700000000000000" pitchFamily="18" charset="-128"/>
              </a:rPr>
              <a:t>住　　所：平野東２－１－３０</a:t>
            </a:r>
            <a:endParaRPr kumimoji="1" lang="en-US" altLang="ja-JP" sz="1200" b="1" dirty="0">
              <a:solidFill>
                <a:schemeClr val="accent2"/>
              </a:solidFill>
              <a:latin typeface="UD デジタル 教科書体 NK-B" panose="02020700000000000000" pitchFamily="18" charset="-128"/>
              <a:ea typeface="UD デジタル 教科書体 NK-B" panose="02020700000000000000" pitchFamily="18" charset="-128"/>
            </a:endParaRPr>
          </a:p>
        </p:txBody>
      </p:sp>
      <p:cxnSp>
        <p:nvCxnSpPr>
          <p:cNvPr id="8" name="直線コネクタ 7">
            <a:extLst>
              <a:ext uri="{FF2B5EF4-FFF2-40B4-BE49-F238E27FC236}">
                <a16:creationId xmlns:a16="http://schemas.microsoft.com/office/drawing/2014/main" id="{EAAE049C-DB18-4900-9D97-A8C483874ED2}"/>
              </a:ext>
            </a:extLst>
          </p:cNvPr>
          <p:cNvCxnSpPr>
            <a:cxnSpLocks/>
          </p:cNvCxnSpPr>
          <p:nvPr/>
        </p:nvCxnSpPr>
        <p:spPr>
          <a:xfrm>
            <a:off x="4587889" y="4364355"/>
            <a:ext cx="2730" cy="3225824"/>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52" name="正方形/長方形 51">
            <a:extLst>
              <a:ext uri="{FF2B5EF4-FFF2-40B4-BE49-F238E27FC236}">
                <a16:creationId xmlns:a16="http://schemas.microsoft.com/office/drawing/2014/main" id="{E9ED37D5-1C9C-4B69-9005-E21E75445C46}"/>
              </a:ext>
            </a:extLst>
          </p:cNvPr>
          <p:cNvSpPr/>
          <p:nvPr/>
        </p:nvSpPr>
        <p:spPr>
          <a:xfrm>
            <a:off x="-388447" y="1023375"/>
            <a:ext cx="6870560" cy="400110"/>
          </a:xfrm>
          <a:prstGeom prst="rect">
            <a:avLst/>
          </a:prstGeom>
          <a:noFill/>
        </p:spPr>
        <p:txBody>
          <a:bodyPr wrap="square" lIns="91440" tIns="45720" rIns="91440" bIns="45720">
            <a:spAutoFit/>
          </a:bodyPr>
          <a:lstStyle/>
          <a:p>
            <a:pPr algn="ctr"/>
            <a:r>
              <a:rPr lang="ja-JP" altLang="en-US" sz="2000" u="dotted" kern="100" dirty="0">
                <a:ln w="0"/>
                <a:solidFill>
                  <a:schemeClr val="accent1"/>
                </a:solidFill>
                <a:effectLst>
                  <a:outerShdw blurRad="38100" dist="25400" dir="5400000" algn="ctr" rotWithShape="0">
                    <a:srgbClr val="6E747A">
                      <a:alpha val="43000"/>
                    </a:srgbClr>
                  </a:outerShdw>
                </a:effectLst>
                <a:uFill>
                  <a:solidFill>
                    <a:srgbClr val="007DEB"/>
                  </a:solidFill>
                </a:uFill>
                <a:latin typeface="HG創英角ｺﾞｼｯｸUB" panose="020B0909000000000000" pitchFamily="49" charset="-128"/>
                <a:ea typeface="HG創英角ｺﾞｼｯｸUB" panose="020B0909000000000000" pitchFamily="49" charset="-128"/>
                <a:cs typeface="Times New Roman" panose="02020603050405020304" pitchFamily="18" charset="0"/>
              </a:rPr>
              <a:t>アンケートにご協力ありがとうございました！！</a:t>
            </a:r>
            <a:endParaRPr lang="ja-JP" altLang="en-US" sz="2000" b="0" cap="none" spc="0" dirty="0">
              <a:ln w="0"/>
              <a:solidFill>
                <a:schemeClr val="accent1"/>
              </a:solidFill>
              <a:effectLst>
                <a:outerShdw blurRad="38100" dist="25400" dir="5400000" algn="ctr" rotWithShape="0">
                  <a:srgbClr val="6E747A">
                    <a:alpha val="43000"/>
                  </a:srgbClr>
                </a:outerShdw>
              </a:effectLst>
              <a:latin typeface="HG創英角ｺﾞｼｯｸUB" panose="020B0909000000000000" pitchFamily="49" charset="-128"/>
              <a:ea typeface="HG創英角ｺﾞｼｯｸUB" panose="020B0909000000000000" pitchFamily="49" charset="-128"/>
            </a:endParaRPr>
          </a:p>
        </p:txBody>
      </p:sp>
      <p:sp>
        <p:nvSpPr>
          <p:cNvPr id="37" name="正方形/長方形 36">
            <a:extLst>
              <a:ext uri="{FF2B5EF4-FFF2-40B4-BE49-F238E27FC236}">
                <a16:creationId xmlns:a16="http://schemas.microsoft.com/office/drawing/2014/main" id="{02612295-8C60-48E7-A298-66E9D8B4E741}"/>
              </a:ext>
            </a:extLst>
          </p:cNvPr>
          <p:cNvSpPr/>
          <p:nvPr/>
        </p:nvSpPr>
        <p:spPr>
          <a:xfrm>
            <a:off x="178703" y="9561939"/>
            <a:ext cx="4346843" cy="1025967"/>
          </a:xfrm>
          <a:prstGeom prst="rect">
            <a:avLst/>
          </a:prstGeom>
          <a:noFill/>
          <a:ln w="31750">
            <a:solidFill>
              <a:srgbClr val="FFCC99"/>
            </a:solidFill>
          </a:ln>
        </p:spPr>
        <p:txBody>
          <a:bodyPr wrap="none" lIns="91440" tIns="45720" rIns="91440" bIns="4572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kumimoji="1" lang="en-US" altLang="ja-JP" sz="400" b="1" dirty="0">
              <a:solidFill>
                <a:srgbClr val="00B050"/>
              </a:solidFill>
              <a:latin typeface="HGP創英角ｺﾞｼｯｸUB" panose="020B0900000000000000" pitchFamily="50" charset="-128"/>
              <a:ea typeface="HGP創英角ｺﾞｼｯｸUB" panose="020B0900000000000000" pitchFamily="50" charset="-128"/>
              <a:cs typeface="+mn-cs"/>
            </a:endParaRPr>
          </a:p>
          <a:p>
            <a:r>
              <a:rPr lang="ja-JP" altLang="en-US" sz="400" b="1" dirty="0">
                <a:latin typeface="UD デジタル 教科書体 NK-B" panose="02020700000000000000" pitchFamily="18" charset="-128"/>
                <a:ea typeface="UD デジタル 教科書体 NK-B" panose="02020700000000000000" pitchFamily="18" charset="-128"/>
              </a:rPr>
              <a:t>　　　　</a:t>
            </a:r>
            <a:r>
              <a:rPr lang="ja-JP" altLang="en-US" sz="100" b="1" dirty="0">
                <a:solidFill>
                  <a:srgbClr val="FF0000"/>
                </a:solidFill>
                <a:latin typeface="UD デジタル 教科書体 NK-B" panose="02020700000000000000" pitchFamily="18" charset="-128"/>
                <a:ea typeface="UD デジタル 教科書体 NK-B" panose="02020700000000000000" pitchFamily="18" charset="-128"/>
              </a:rPr>
              <a:t>　</a:t>
            </a:r>
            <a:r>
              <a:rPr lang="ja-JP" altLang="ja-JP" sz="1200" b="1" dirty="0">
                <a:solidFill>
                  <a:srgbClr val="FF0000"/>
                </a:solidFill>
                <a:latin typeface="UD デジタル 教科書体 NK-B" panose="02020700000000000000" pitchFamily="18" charset="-128"/>
                <a:ea typeface="UD デジタル 教科書体 NK-B" panose="02020700000000000000" pitchFamily="18" charset="-128"/>
              </a:rPr>
              <a:t>新聞紙で「ちぎり絵」を、一緒にやってみませんか？</a:t>
            </a:r>
          </a:p>
          <a:p>
            <a:r>
              <a:rPr lang="ja-JP" altLang="en-US" sz="1050" b="1" dirty="0">
                <a:latin typeface="UD デジタル 教科書体 NK-B" panose="02020700000000000000" pitchFamily="18" charset="-128"/>
                <a:ea typeface="UD デジタル 教科書体 NK-B" panose="02020700000000000000" pitchFamily="18" charset="-128"/>
              </a:rPr>
              <a:t>　 ボランティアさんたちの交流の場所です！！</a:t>
            </a:r>
            <a:endParaRPr lang="en-US" altLang="ja-JP" sz="1050" b="1" dirty="0">
              <a:latin typeface="UD デジタル 教科書体 NK-B" panose="02020700000000000000" pitchFamily="18" charset="-128"/>
              <a:ea typeface="UD デジタル 教科書体 NK-B" panose="02020700000000000000" pitchFamily="18" charset="-128"/>
            </a:endParaRPr>
          </a:p>
          <a:p>
            <a:r>
              <a:rPr lang="ja-JP" altLang="en-US" sz="1050" b="1" dirty="0">
                <a:latin typeface="UD デジタル 教科書体 NK-B" panose="02020700000000000000" pitchFamily="18" charset="-128"/>
                <a:ea typeface="UD デジタル 教科書体 NK-B" panose="02020700000000000000" pitchFamily="18" charset="-128"/>
              </a:rPr>
              <a:t> 　</a:t>
            </a:r>
            <a:r>
              <a:rPr lang="ja-JP" altLang="ja-JP" sz="1050" b="1" dirty="0">
                <a:latin typeface="UD デジタル 教科書体 NK-B" panose="02020700000000000000" pitchFamily="18" charset="-128"/>
                <a:ea typeface="UD デジタル 教科書体 NK-B" panose="02020700000000000000" pitchFamily="18" charset="-128"/>
              </a:rPr>
              <a:t>楽しくミニアート作品を作ってみましょう！</a:t>
            </a:r>
            <a:endParaRPr lang="en-US" altLang="ja-JP" sz="1050" b="1" dirty="0">
              <a:latin typeface="UD デジタル 教科書体 NK-B" panose="02020700000000000000" pitchFamily="18" charset="-128"/>
              <a:ea typeface="UD デジタル 教科書体 NK-B" panose="02020700000000000000" pitchFamily="18" charset="-128"/>
            </a:endParaRPr>
          </a:p>
          <a:p>
            <a:endParaRPr lang="en-US" altLang="ja-JP" sz="300" b="1" dirty="0"/>
          </a:p>
          <a:p>
            <a:r>
              <a:rPr lang="ja-JP" altLang="en-US" sz="1200" b="1" dirty="0"/>
              <a:t>　</a:t>
            </a:r>
            <a:r>
              <a:rPr lang="ja-JP" altLang="ja-JP" sz="1200" b="1" dirty="0"/>
              <a:t>日時：</a:t>
            </a:r>
            <a:r>
              <a:rPr lang="ja-JP" altLang="en-US" sz="1200" b="1" dirty="0">
                <a:solidFill>
                  <a:srgbClr val="FF0000"/>
                </a:solidFill>
              </a:rPr>
              <a:t>１０</a:t>
            </a:r>
            <a:r>
              <a:rPr lang="ja-JP" altLang="ja-JP" sz="1200" b="1" dirty="0">
                <a:solidFill>
                  <a:srgbClr val="FF0000"/>
                </a:solidFill>
              </a:rPr>
              <a:t>月</a:t>
            </a:r>
            <a:r>
              <a:rPr lang="ja-JP" altLang="en-US" sz="1200" b="1" dirty="0">
                <a:solidFill>
                  <a:srgbClr val="FF0000"/>
                </a:solidFill>
              </a:rPr>
              <a:t>１５</a:t>
            </a:r>
            <a:r>
              <a:rPr lang="ja-JP" altLang="ja-JP" sz="1200" b="1" dirty="0">
                <a:solidFill>
                  <a:srgbClr val="FF0000"/>
                </a:solidFill>
              </a:rPr>
              <a:t>日（</a:t>
            </a:r>
            <a:r>
              <a:rPr lang="ja-JP" altLang="en-US" sz="1200" b="1" dirty="0">
                <a:solidFill>
                  <a:srgbClr val="FF0000"/>
                </a:solidFill>
              </a:rPr>
              <a:t>火</a:t>
            </a:r>
            <a:r>
              <a:rPr lang="ja-JP" altLang="ja-JP" sz="1200" b="1" dirty="0">
                <a:solidFill>
                  <a:srgbClr val="FF0000"/>
                </a:solidFill>
              </a:rPr>
              <a:t>）</a:t>
            </a:r>
            <a:r>
              <a:rPr lang="ja-JP" altLang="en-US" sz="1200" b="1" dirty="0">
                <a:solidFill>
                  <a:srgbClr val="FF0000"/>
                </a:solidFill>
              </a:rPr>
              <a:t>１０：００～１２：００</a:t>
            </a:r>
            <a:endParaRPr lang="ja-JP" altLang="ja-JP" sz="1200" b="1" dirty="0">
              <a:solidFill>
                <a:srgbClr val="FF0000"/>
              </a:solidFill>
            </a:endParaRPr>
          </a:p>
          <a:p>
            <a:r>
              <a:rPr lang="ja-JP" altLang="en-US" sz="1200" b="1" dirty="0"/>
              <a:t>　</a:t>
            </a:r>
            <a:r>
              <a:rPr lang="ja-JP" altLang="ja-JP" sz="1200" b="1" dirty="0"/>
              <a:t>場所：</a:t>
            </a:r>
            <a:r>
              <a:rPr lang="ja-JP" altLang="ja-JP" sz="1000" b="1" dirty="0"/>
              <a:t>平野区在宅サービスセンター</a:t>
            </a:r>
            <a:r>
              <a:rPr lang="en-US" altLang="ja-JP" sz="1000" b="1" dirty="0"/>
              <a:t> </a:t>
            </a:r>
            <a:r>
              <a:rPr lang="ja-JP" altLang="ja-JP" sz="1000" b="1" dirty="0"/>
              <a:t>３</a:t>
            </a:r>
            <a:r>
              <a:rPr lang="ja-JP" altLang="en-US" sz="1000" b="1" dirty="0"/>
              <a:t>階  </a:t>
            </a:r>
            <a:r>
              <a:rPr lang="ja-JP" altLang="ja-JP" sz="1000" b="1" dirty="0"/>
              <a:t>ボランティアルーム</a:t>
            </a:r>
            <a:endParaRPr lang="en-US" altLang="ja-JP" sz="1000" b="1" dirty="0"/>
          </a:p>
          <a:p>
            <a:endParaRPr lang="ja-JP" altLang="ja-JP" sz="1050" b="1" dirty="0"/>
          </a:p>
          <a:p>
            <a:endParaRPr lang="ja-JP" altLang="ja-JP" sz="1800" dirty="0">
              <a:effectLst/>
            </a:endParaRPr>
          </a:p>
          <a:p>
            <a:endParaRPr kumimoji="1" lang="ja-JP" altLang="ja-JP" sz="1400" b="1" dirty="0">
              <a:solidFill>
                <a:schemeClr val="bg1"/>
              </a:solidFill>
            </a:endParaRPr>
          </a:p>
        </p:txBody>
      </p:sp>
      <p:sp>
        <p:nvSpPr>
          <p:cNvPr id="39" name="テキスト ボックス 38">
            <a:extLst>
              <a:ext uri="{FF2B5EF4-FFF2-40B4-BE49-F238E27FC236}">
                <a16:creationId xmlns:a16="http://schemas.microsoft.com/office/drawing/2014/main" id="{35A1E99A-6651-410C-94F1-D288D320A7BD}"/>
              </a:ext>
            </a:extLst>
          </p:cNvPr>
          <p:cNvSpPr txBox="1"/>
          <p:nvPr/>
        </p:nvSpPr>
        <p:spPr>
          <a:xfrm>
            <a:off x="4634813" y="4456013"/>
            <a:ext cx="2901752" cy="1221425"/>
          </a:xfrm>
          <a:prstGeom prst="rect">
            <a:avLst/>
          </a:prstGeom>
          <a:solidFill>
            <a:schemeClr val="accent6"/>
          </a:solidFill>
          <a:ln>
            <a:solidFill>
              <a:srgbClr val="FF9933"/>
            </a:solidFill>
          </a:ln>
        </p:spPr>
        <p:txBody>
          <a:bodyPr wrap="square" rtlCol="0" anchor="ctr">
            <a:spAutoFit/>
          </a:bodyPr>
          <a:lstStyle/>
          <a:p>
            <a:pPr algn="ctr">
              <a:lnSpc>
                <a:spcPct val="150000"/>
              </a:lnSpc>
            </a:pPr>
            <a:r>
              <a:rPr kumimoji="1" lang="ja-JP" altLang="en-US" sz="1400" b="1" dirty="0">
                <a:latin typeface="UD デジタル 教科書体 NK-B" panose="02020700000000000000" pitchFamily="18" charset="-128"/>
                <a:ea typeface="UD デジタル 教科書体 NK-B" panose="02020700000000000000" pitchFamily="18" charset="-128"/>
              </a:rPr>
              <a:t>区社協からのご協力のお願い</a:t>
            </a:r>
          </a:p>
          <a:p>
            <a:pPr>
              <a:lnSpc>
                <a:spcPct val="150000"/>
              </a:lnSpc>
            </a:pPr>
            <a:r>
              <a:rPr kumimoji="1" lang="ja-JP" altLang="en-US" sz="1200" b="1" dirty="0">
                <a:solidFill>
                  <a:schemeClr val="bg1"/>
                </a:solidFill>
                <a:latin typeface="UD デジタル 教科書体 NK-B" panose="02020700000000000000" pitchFamily="18" charset="-128"/>
                <a:ea typeface="UD デジタル 教科書体 NK-B" panose="02020700000000000000" pitchFamily="18" charset="-128"/>
              </a:rPr>
              <a:t>　　　ご自宅にねむっている「めん棒」</a:t>
            </a:r>
            <a:r>
              <a:rPr kumimoji="1" lang="en-US" altLang="ja-JP" sz="1200" b="1" dirty="0">
                <a:solidFill>
                  <a:schemeClr val="bg1"/>
                </a:solidFill>
                <a:latin typeface="UD デジタル 教科書体 NK-B" panose="02020700000000000000" pitchFamily="18" charset="-128"/>
                <a:ea typeface="UD デジタル 教科書体 NK-B" panose="02020700000000000000" pitchFamily="18" charset="-128"/>
              </a:rPr>
              <a:t>&amp;</a:t>
            </a:r>
          </a:p>
          <a:p>
            <a:pPr>
              <a:lnSpc>
                <a:spcPct val="150000"/>
              </a:lnSpc>
            </a:pPr>
            <a:r>
              <a:rPr kumimoji="1" lang="ja-JP" altLang="en-US" sz="1200" b="1" dirty="0">
                <a:solidFill>
                  <a:schemeClr val="bg1"/>
                </a:solidFill>
                <a:latin typeface="UD デジタル 教科書体 NK-B" panose="02020700000000000000" pitchFamily="18" charset="-128"/>
                <a:ea typeface="UD デジタル 教科書体 NK-B" panose="02020700000000000000" pitchFamily="18" charset="-128"/>
              </a:rPr>
              <a:t>「ボール」をご寄付いただける方いらっしゃ</a:t>
            </a:r>
            <a:endParaRPr kumimoji="1" lang="en-US" altLang="ja-JP" sz="1200" b="1" dirty="0">
              <a:solidFill>
                <a:schemeClr val="bg1"/>
              </a:solidFill>
              <a:latin typeface="UD デジタル 教科書体 NK-B" panose="02020700000000000000" pitchFamily="18" charset="-128"/>
              <a:ea typeface="UD デジタル 教科書体 NK-B" panose="02020700000000000000" pitchFamily="18" charset="-128"/>
            </a:endParaRPr>
          </a:p>
          <a:p>
            <a:pPr>
              <a:lnSpc>
                <a:spcPct val="150000"/>
              </a:lnSpc>
            </a:pPr>
            <a:r>
              <a:rPr kumimoji="1" lang="ja-JP" altLang="en-US" sz="1200" b="1" dirty="0">
                <a:solidFill>
                  <a:schemeClr val="bg1"/>
                </a:solidFill>
                <a:latin typeface="UD デジタル 教科書体 NK-B" panose="02020700000000000000" pitchFamily="18" charset="-128"/>
                <a:ea typeface="UD デジタル 教科書体 NK-B" panose="02020700000000000000" pitchFamily="18" charset="-128"/>
              </a:rPr>
              <a:t>　　いましたらご連絡お待ちしております！！</a:t>
            </a:r>
            <a:endParaRPr kumimoji="1" lang="en-US" altLang="ja-JP" sz="1200"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a:extLst>
              <a:ext uri="{FF2B5EF4-FFF2-40B4-BE49-F238E27FC236}">
                <a16:creationId xmlns:a16="http://schemas.microsoft.com/office/drawing/2014/main" id="{60B6CEAB-136B-418D-87F1-D7B8A89C36A1}"/>
              </a:ext>
            </a:extLst>
          </p:cNvPr>
          <p:cNvSpPr txBox="1"/>
          <p:nvPr/>
        </p:nvSpPr>
        <p:spPr>
          <a:xfrm>
            <a:off x="-13945" y="6854718"/>
            <a:ext cx="7443941" cy="1173398"/>
          </a:xfrm>
          <a:prstGeom prst="rect">
            <a:avLst/>
          </a:prstGeom>
          <a:noFill/>
          <a:ln>
            <a:noFill/>
          </a:ln>
        </p:spPr>
        <p:txBody>
          <a:bodyPr wrap="square" rtlCol="0" anchor="ctr">
            <a:spAutoFit/>
          </a:bodyPr>
          <a:lstStyle/>
          <a:p>
            <a:pPr>
              <a:lnSpc>
                <a:spcPct val="150000"/>
              </a:lnSpc>
            </a:pPr>
            <a:r>
              <a:rPr kumimoji="1" lang="ja-JP" altLang="en-US" sz="1200" b="1" u="sng" dirty="0">
                <a:solidFill>
                  <a:schemeClr val="accent5"/>
                </a:solidFill>
                <a:effectLst>
                  <a:outerShdw blurRad="38100" dist="38100" dir="2700000" algn="tl">
                    <a:srgbClr val="000000">
                      <a:alpha val="43137"/>
                    </a:srgbClr>
                  </a:outerShdw>
                </a:effectLst>
              </a:rPr>
              <a:t>③</a:t>
            </a:r>
            <a:r>
              <a:rPr kumimoji="1" lang="ja-JP" altLang="en-US" sz="1200" b="1" u="sng" dirty="0">
                <a:effectLst>
                  <a:outerShdw blurRad="38100" dist="38100" dir="2700000" algn="tl">
                    <a:srgbClr val="000000">
                      <a:alpha val="43137"/>
                    </a:srgbClr>
                  </a:outerShdw>
                </a:effectLst>
              </a:rPr>
              <a:t>調理補助のボランティアさん募集！！　</a:t>
            </a:r>
            <a:endParaRPr kumimoji="1" lang="en-US" altLang="ja-JP" sz="1200" b="1" u="sng" dirty="0">
              <a:effectLst>
                <a:outerShdw blurRad="38100" dist="38100" dir="2700000" algn="tl">
                  <a:srgbClr val="000000">
                    <a:alpha val="43137"/>
                  </a:srgbClr>
                </a:outerShdw>
              </a:effectLst>
            </a:endParaRPr>
          </a:p>
          <a:p>
            <a:pPr>
              <a:lnSpc>
                <a:spcPct val="150000"/>
              </a:lnSpc>
            </a:pPr>
            <a:r>
              <a:rPr kumimoji="1" lang="ja-JP" altLang="en-US" sz="1200" b="1" dirty="0">
                <a:effectLst>
                  <a:outerShdw blurRad="38100" dist="38100" dir="2700000" algn="tl">
                    <a:srgbClr val="000000">
                      <a:alpha val="43137"/>
                    </a:srgbClr>
                  </a:outerShdw>
                </a:effectLst>
              </a:rPr>
              <a:t>場所：就労支援</a:t>
            </a:r>
            <a:r>
              <a:rPr kumimoji="1" lang="en-US" altLang="ja-JP" sz="1200" b="1" dirty="0">
                <a:effectLst>
                  <a:outerShdw blurRad="38100" dist="38100" dir="2700000" algn="tl">
                    <a:srgbClr val="000000">
                      <a:alpha val="43137"/>
                    </a:srgbClr>
                  </a:outerShdw>
                </a:effectLst>
              </a:rPr>
              <a:t>B</a:t>
            </a:r>
            <a:r>
              <a:rPr kumimoji="1" lang="ja-JP" altLang="en-US" sz="1200" b="1" dirty="0">
                <a:effectLst>
                  <a:outerShdw blurRad="38100" dist="38100" dir="2700000" algn="tl">
                    <a:srgbClr val="000000">
                      <a:alpha val="43137"/>
                    </a:srgbClr>
                  </a:outerShdw>
                </a:effectLst>
              </a:rPr>
              <a:t>型事業　アークショップノアノア　</a:t>
            </a:r>
            <a:endParaRPr kumimoji="1" lang="en-US" altLang="ja-JP" sz="1200" b="1" dirty="0">
              <a:effectLst>
                <a:outerShdw blurRad="38100" dist="38100" dir="2700000" algn="tl">
                  <a:srgbClr val="000000">
                    <a:alpha val="43137"/>
                  </a:srgbClr>
                </a:outerShdw>
              </a:effectLst>
            </a:endParaRPr>
          </a:p>
          <a:p>
            <a:pPr>
              <a:lnSpc>
                <a:spcPct val="150000"/>
              </a:lnSpc>
            </a:pPr>
            <a:r>
              <a:rPr kumimoji="1" lang="ja-JP" altLang="en-US" sz="1200" b="1" dirty="0">
                <a:effectLst>
                  <a:outerShdw blurRad="38100" dist="38100" dir="2700000" algn="tl">
                    <a:srgbClr val="000000">
                      <a:alpha val="43137"/>
                    </a:srgbClr>
                  </a:outerShdw>
                </a:effectLst>
              </a:rPr>
              <a:t>日時：月曜日～土曜日　９：３０～１３：３０　</a:t>
            </a:r>
            <a:r>
              <a:rPr kumimoji="1" lang="en-US" altLang="ja-JP" sz="1200" b="1" dirty="0">
                <a:effectLst>
                  <a:outerShdw blurRad="38100" dist="38100" dir="2700000" algn="tl">
                    <a:srgbClr val="000000">
                      <a:alpha val="43137"/>
                    </a:srgbClr>
                  </a:outerShdw>
                </a:effectLst>
              </a:rPr>
              <a:t>※</a:t>
            </a:r>
            <a:r>
              <a:rPr kumimoji="1" lang="ja-JP" altLang="en-US" sz="1200" b="1" dirty="0">
                <a:effectLst>
                  <a:outerShdw blurRad="38100" dist="38100" dir="2700000" algn="tl">
                    <a:srgbClr val="000000">
                      <a:alpha val="43137"/>
                    </a:srgbClr>
                  </a:outerShdw>
                </a:effectLst>
              </a:rPr>
              <a:t>祝日は休み</a:t>
            </a:r>
            <a:endParaRPr kumimoji="1" lang="en-US" altLang="ja-JP" sz="1200" b="1" dirty="0">
              <a:effectLst>
                <a:outerShdw blurRad="38100" dist="38100" dir="2700000" algn="tl">
                  <a:srgbClr val="000000">
                    <a:alpha val="43137"/>
                  </a:srgbClr>
                </a:outerShdw>
              </a:effectLst>
            </a:endParaRPr>
          </a:p>
          <a:p>
            <a:pPr>
              <a:lnSpc>
                <a:spcPct val="150000"/>
              </a:lnSpc>
            </a:pPr>
            <a:r>
              <a:rPr kumimoji="1" lang="ja-JP" altLang="en-US" sz="1200" b="1" dirty="0">
                <a:effectLst>
                  <a:outerShdw blurRad="38100" dist="38100" dir="2700000" algn="tl">
                    <a:srgbClr val="000000">
                      <a:alpha val="43137"/>
                    </a:srgbClr>
                  </a:outerShdw>
                </a:effectLst>
              </a:rPr>
              <a:t>活動内容：昼食の補助</a:t>
            </a:r>
            <a:r>
              <a:rPr kumimoji="1" lang="en-US" altLang="ja-JP" sz="1200" b="1" dirty="0">
                <a:effectLst>
                  <a:outerShdw blurRad="38100" dist="38100" dir="2700000" algn="tl">
                    <a:srgbClr val="000000">
                      <a:alpha val="43137"/>
                    </a:srgbClr>
                  </a:outerShdw>
                </a:effectLst>
              </a:rPr>
              <a:t>(</a:t>
            </a:r>
            <a:r>
              <a:rPr kumimoji="1" lang="ja-JP" altLang="en-US" sz="1200" b="1" dirty="0">
                <a:effectLst>
                  <a:outerShdw blurRad="38100" dist="38100" dir="2700000" algn="tl">
                    <a:srgbClr val="000000">
                      <a:alpha val="43137"/>
                    </a:srgbClr>
                  </a:outerShdw>
                </a:effectLst>
              </a:rPr>
              <a:t>配膳など</a:t>
            </a:r>
            <a:r>
              <a:rPr kumimoji="1" lang="en-US" altLang="ja-JP" sz="1200" b="1" dirty="0">
                <a:effectLst>
                  <a:outerShdw blurRad="38100" dist="38100" dir="2700000" algn="tl">
                    <a:srgbClr val="000000">
                      <a:alpha val="43137"/>
                    </a:srgbClr>
                  </a:outerShdw>
                </a:effectLst>
              </a:rPr>
              <a:t>)</a:t>
            </a:r>
            <a:r>
              <a:rPr kumimoji="1" lang="ja-JP" altLang="en-US" sz="1200" b="1" dirty="0">
                <a:effectLst>
                  <a:outerShdw blurRad="38100" dist="38100" dir="2700000" algn="tl">
                    <a:srgbClr val="000000">
                      <a:alpha val="43137"/>
                    </a:srgbClr>
                  </a:outerShdw>
                </a:effectLst>
              </a:rPr>
              <a:t>をしていただきます　備考：昼食・自家焙煎コーヒー付き</a:t>
            </a:r>
            <a:endParaRPr kumimoji="1" lang="en-US" altLang="ja-JP" sz="1200" b="1" dirty="0">
              <a:effectLst>
                <a:outerShdw blurRad="38100" dist="38100" dir="2700000" algn="tl">
                  <a:srgbClr val="000000">
                    <a:alpha val="43137"/>
                  </a:srgbClr>
                </a:outerShdw>
              </a:effectLst>
            </a:endParaRPr>
          </a:p>
        </p:txBody>
      </p:sp>
      <p:cxnSp>
        <p:nvCxnSpPr>
          <p:cNvPr id="40" name="直線コネクタ 39">
            <a:extLst>
              <a:ext uri="{FF2B5EF4-FFF2-40B4-BE49-F238E27FC236}">
                <a16:creationId xmlns:a16="http://schemas.microsoft.com/office/drawing/2014/main" id="{4C24C281-3C11-4AF3-9D17-71951604DBAD}"/>
              </a:ext>
            </a:extLst>
          </p:cNvPr>
          <p:cNvCxnSpPr>
            <a:cxnSpLocks/>
          </p:cNvCxnSpPr>
          <p:nvPr/>
        </p:nvCxnSpPr>
        <p:spPr>
          <a:xfrm>
            <a:off x="4601337" y="7590179"/>
            <a:ext cx="2948293"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sp>
        <p:nvSpPr>
          <p:cNvPr id="41" name="正方形/長方形 40">
            <a:extLst>
              <a:ext uri="{FF2B5EF4-FFF2-40B4-BE49-F238E27FC236}">
                <a16:creationId xmlns:a16="http://schemas.microsoft.com/office/drawing/2014/main" id="{7E814605-3D0C-4302-9DED-43309D30F9C3}"/>
              </a:ext>
            </a:extLst>
          </p:cNvPr>
          <p:cNvSpPr/>
          <p:nvPr/>
        </p:nvSpPr>
        <p:spPr>
          <a:xfrm>
            <a:off x="0" y="2030631"/>
            <a:ext cx="1467873" cy="327192"/>
          </a:xfrm>
          <a:prstGeom prst="rect">
            <a:avLst/>
          </a:prstGeom>
          <a:solidFill>
            <a:schemeClr val="accent4">
              <a:lumMod val="60000"/>
              <a:lumOff val="40000"/>
            </a:schemeClr>
          </a:solidFill>
        </p:spPr>
        <p:txBody>
          <a:bodyPr wrap="square" lIns="80189" tIns="40094" rIns="80189" bIns="40094">
            <a:spAutoFit/>
          </a:bodyPr>
          <a:lstStyle/>
          <a:p>
            <a:pPr algn="ctr"/>
            <a:r>
              <a:rPr lang="ja-JP" altLang="en-US" sz="1600" dirty="0">
                <a:ln w="9525">
                  <a:solidFill>
                    <a:schemeClr val="bg1"/>
                  </a:solidFill>
                  <a:prstDash val="solid"/>
                </a:ln>
                <a:solidFill>
                  <a:schemeClr val="bg1"/>
                </a:solidFill>
                <a:latin typeface="HGS創英角ﾎﾟｯﾌﾟ体" panose="040B0A00000000000000" pitchFamily="50" charset="-128"/>
                <a:ea typeface="HGS創英角ﾎﾟｯﾌﾟ体" panose="040B0A00000000000000" pitchFamily="50" charset="-128"/>
              </a:rPr>
              <a:t>はじめての</a:t>
            </a:r>
          </a:p>
        </p:txBody>
      </p:sp>
      <p:sp>
        <p:nvSpPr>
          <p:cNvPr id="42" name="正方形/長方形 41">
            <a:extLst>
              <a:ext uri="{FF2B5EF4-FFF2-40B4-BE49-F238E27FC236}">
                <a16:creationId xmlns:a16="http://schemas.microsoft.com/office/drawing/2014/main" id="{F3D3157B-7A73-46AC-8BF9-565803A70123}"/>
              </a:ext>
            </a:extLst>
          </p:cNvPr>
          <p:cNvSpPr/>
          <p:nvPr/>
        </p:nvSpPr>
        <p:spPr>
          <a:xfrm>
            <a:off x="2356423" y="2050345"/>
            <a:ext cx="2169123" cy="327192"/>
          </a:xfrm>
          <a:prstGeom prst="rect">
            <a:avLst/>
          </a:prstGeom>
          <a:solidFill>
            <a:srgbClr val="99FFCC"/>
          </a:solidFill>
        </p:spPr>
        <p:txBody>
          <a:bodyPr wrap="square" lIns="80189" tIns="40094" rIns="80189" bIns="40094">
            <a:spAutoFit/>
          </a:bodyPr>
          <a:lstStyle/>
          <a:p>
            <a:pPr algn="ctr"/>
            <a:r>
              <a:rPr lang="ja-JP" altLang="en-US" sz="1600" dirty="0">
                <a:ln w="9525">
                  <a:noFill/>
                  <a:prstDash val="solid"/>
                </a:ln>
                <a:solidFill>
                  <a:schemeClr val="bg1"/>
                </a:solidFill>
                <a:effectLst>
                  <a:outerShdw blurRad="50800" dist="38100" dir="2700000" algn="tl" rotWithShape="0">
                    <a:prstClr val="black">
                      <a:alpha val="40000"/>
                    </a:prstClr>
                  </a:outerShdw>
                </a:effectLst>
                <a:latin typeface="HGS創英角ﾎﾟｯﾌﾟ体" panose="040B0A00000000000000" pitchFamily="50" charset="-128"/>
                <a:ea typeface="HGS創英角ﾎﾟｯﾌﾟ体" panose="040B0A00000000000000" pitchFamily="50" charset="-128"/>
              </a:rPr>
              <a:t>ボランティア講座</a:t>
            </a:r>
          </a:p>
        </p:txBody>
      </p:sp>
      <p:sp>
        <p:nvSpPr>
          <p:cNvPr id="43" name="楕円 42">
            <a:extLst>
              <a:ext uri="{FF2B5EF4-FFF2-40B4-BE49-F238E27FC236}">
                <a16:creationId xmlns:a16="http://schemas.microsoft.com/office/drawing/2014/main" id="{6C81ECD1-4580-4E0C-8541-E89CE545A437}"/>
              </a:ext>
            </a:extLst>
          </p:cNvPr>
          <p:cNvSpPr/>
          <p:nvPr/>
        </p:nvSpPr>
        <p:spPr>
          <a:xfrm>
            <a:off x="1282643" y="2022552"/>
            <a:ext cx="685519" cy="306354"/>
          </a:xfrm>
          <a:prstGeom prst="ellipse">
            <a:avLst/>
          </a:prstGeom>
          <a:solidFill>
            <a:schemeClr val="accent1">
              <a:lumMod val="60000"/>
              <a:lumOff val="40000"/>
            </a:schemeClr>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a:ln w="0"/>
                <a:solidFill>
                  <a:schemeClr val="bg1"/>
                </a:solidFill>
                <a:effectLst>
                  <a:outerShdw blurRad="38100" dist="25400" dir="5400000" algn="ctr" rotWithShape="0">
                    <a:srgbClr val="6E747A">
                      <a:alpha val="43000"/>
                    </a:srgbClr>
                  </a:outerShdw>
                </a:effectLst>
                <a:latin typeface="HG創英角ｺﾞｼｯｸUB" panose="020B0909000000000000" pitchFamily="49" charset="-128"/>
                <a:ea typeface="HG創英角ｺﾞｼｯｸUB" panose="020B0909000000000000" pitchFamily="49" charset="-128"/>
              </a:rPr>
              <a:t>傾</a:t>
            </a:r>
            <a:endParaRPr kumimoji="1" lang="ja-JP" altLang="en-US" sz="2000"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44" name="楕円 43">
            <a:extLst>
              <a:ext uri="{FF2B5EF4-FFF2-40B4-BE49-F238E27FC236}">
                <a16:creationId xmlns:a16="http://schemas.microsoft.com/office/drawing/2014/main" id="{EC206C00-F991-44D5-9D41-49D72D878043}"/>
              </a:ext>
            </a:extLst>
          </p:cNvPr>
          <p:cNvSpPr/>
          <p:nvPr/>
        </p:nvSpPr>
        <p:spPr>
          <a:xfrm>
            <a:off x="1774516" y="2032985"/>
            <a:ext cx="685519" cy="334591"/>
          </a:xfrm>
          <a:prstGeom prst="ellipse">
            <a:avLst/>
          </a:prstGeom>
          <a:solidFill>
            <a:schemeClr val="accent1">
              <a:lumMod val="60000"/>
              <a:lumOff val="40000"/>
            </a:schemeClr>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a:ln w="0"/>
                <a:solidFill>
                  <a:schemeClr val="bg1"/>
                </a:solidFill>
                <a:effectLst>
                  <a:outerShdw blurRad="38100" dist="25400" dir="5400000" algn="ctr" rotWithShape="0">
                    <a:srgbClr val="6E747A">
                      <a:alpha val="43000"/>
                    </a:srgbClr>
                  </a:outerShdw>
                </a:effectLst>
                <a:latin typeface="HG創英角ｺﾞｼｯｸUB" panose="020B0909000000000000" pitchFamily="49" charset="-128"/>
                <a:ea typeface="HG創英角ｺﾞｼｯｸUB" panose="020B0909000000000000" pitchFamily="49" charset="-128"/>
              </a:rPr>
              <a:t>聴</a:t>
            </a:r>
            <a:endParaRPr kumimoji="1" lang="ja-JP" altLang="en-US" sz="2000" dirty="0">
              <a:solidFill>
                <a:schemeClr val="bg1"/>
              </a:solidFill>
              <a:latin typeface="HG創英角ｺﾞｼｯｸUB" panose="020B0909000000000000" pitchFamily="49" charset="-128"/>
              <a:ea typeface="HG創英角ｺﾞｼｯｸUB" panose="020B0909000000000000" pitchFamily="49" charset="-128"/>
            </a:endParaRPr>
          </a:p>
        </p:txBody>
      </p:sp>
      <p:graphicFrame>
        <p:nvGraphicFramePr>
          <p:cNvPr id="45" name="表 8">
            <a:extLst>
              <a:ext uri="{FF2B5EF4-FFF2-40B4-BE49-F238E27FC236}">
                <a16:creationId xmlns:a16="http://schemas.microsoft.com/office/drawing/2014/main" id="{5E44526D-ECD7-435C-B2BB-5FAB63879B18}"/>
              </a:ext>
            </a:extLst>
          </p:cNvPr>
          <p:cNvGraphicFramePr>
            <a:graphicFrameLocks noGrp="1"/>
          </p:cNvGraphicFramePr>
          <p:nvPr>
            <p:extLst>
              <p:ext uri="{D42A27DB-BD31-4B8C-83A1-F6EECF244321}">
                <p14:modId xmlns:p14="http://schemas.microsoft.com/office/powerpoint/2010/main" val="457883056"/>
              </p:ext>
            </p:extLst>
          </p:nvPr>
        </p:nvGraphicFramePr>
        <p:xfrm>
          <a:off x="52936" y="2358830"/>
          <a:ext cx="4513167" cy="2032420"/>
        </p:xfrm>
        <a:graphic>
          <a:graphicData uri="http://schemas.openxmlformats.org/drawingml/2006/table">
            <a:tbl>
              <a:tblPr firstRow="1" bandRow="1">
                <a:tableStyleId>{46F890A9-2807-4EBB-B81D-B2AA78EC7F39}</a:tableStyleId>
              </a:tblPr>
              <a:tblGrid>
                <a:gridCol w="539775">
                  <a:extLst>
                    <a:ext uri="{9D8B030D-6E8A-4147-A177-3AD203B41FA5}">
                      <a16:colId xmlns:a16="http://schemas.microsoft.com/office/drawing/2014/main" val="3915309031"/>
                    </a:ext>
                  </a:extLst>
                </a:gridCol>
                <a:gridCol w="1258883">
                  <a:extLst>
                    <a:ext uri="{9D8B030D-6E8A-4147-A177-3AD203B41FA5}">
                      <a16:colId xmlns:a16="http://schemas.microsoft.com/office/drawing/2014/main" val="3478906865"/>
                    </a:ext>
                  </a:extLst>
                </a:gridCol>
                <a:gridCol w="1440873">
                  <a:extLst>
                    <a:ext uri="{9D8B030D-6E8A-4147-A177-3AD203B41FA5}">
                      <a16:colId xmlns:a16="http://schemas.microsoft.com/office/drawing/2014/main" val="2039796856"/>
                    </a:ext>
                  </a:extLst>
                </a:gridCol>
                <a:gridCol w="1273636">
                  <a:extLst>
                    <a:ext uri="{9D8B030D-6E8A-4147-A177-3AD203B41FA5}">
                      <a16:colId xmlns:a16="http://schemas.microsoft.com/office/drawing/2014/main" val="1879566229"/>
                    </a:ext>
                  </a:extLst>
                </a:gridCol>
              </a:tblGrid>
              <a:tr h="240664">
                <a:tc>
                  <a:txBody>
                    <a:bodyPr/>
                    <a:lstStyle/>
                    <a:p>
                      <a:pPr algn="ctr"/>
                      <a:r>
                        <a:rPr kumimoji="1" lang="ja-JP" altLang="en-US" sz="1100" dirty="0">
                          <a:latin typeface="UD デジタル 教科書体 NK-B" panose="02020700000000000000" pitchFamily="18" charset="-128"/>
                          <a:ea typeface="UD デジタル 教科書体 NK-B" panose="02020700000000000000" pitchFamily="18" charset="-128"/>
                        </a:rPr>
                        <a:t>回数</a:t>
                      </a:r>
                    </a:p>
                  </a:txBody>
                  <a:tcPr marL="80189" marR="80189" marT="40094" marB="40094" anchor="ctr"/>
                </a:tc>
                <a:tc>
                  <a:txBody>
                    <a:bodyPr/>
                    <a:lstStyle/>
                    <a:p>
                      <a:pPr algn="ctr"/>
                      <a:r>
                        <a:rPr kumimoji="1" lang="ja-JP" altLang="en-US" sz="1100" dirty="0">
                          <a:latin typeface="UD デジタル 教科書体 NK-B" panose="02020700000000000000" pitchFamily="18" charset="-128"/>
                          <a:ea typeface="UD デジタル 教科書体 NK-B" panose="02020700000000000000" pitchFamily="18" charset="-128"/>
                        </a:rPr>
                        <a:t>日時</a:t>
                      </a:r>
                    </a:p>
                  </a:txBody>
                  <a:tcPr marL="80189" marR="80189" marT="40094" marB="40094" anchor="ctr"/>
                </a:tc>
                <a:tc>
                  <a:txBody>
                    <a:bodyPr/>
                    <a:lstStyle/>
                    <a:p>
                      <a:pPr algn="ctr"/>
                      <a:r>
                        <a:rPr kumimoji="1" lang="ja-JP" altLang="en-US" sz="1100" dirty="0">
                          <a:latin typeface="UD デジタル 教科書体 NK-B" panose="02020700000000000000" pitchFamily="18" charset="-128"/>
                          <a:ea typeface="UD デジタル 教科書体 NK-B" panose="02020700000000000000" pitchFamily="18" charset="-128"/>
                        </a:rPr>
                        <a:t>内容</a:t>
                      </a:r>
                    </a:p>
                  </a:txBody>
                  <a:tcPr marL="80189" marR="80189" marT="40094" marB="40094" anchor="ctr"/>
                </a:tc>
                <a:tc>
                  <a:txBody>
                    <a:bodyPr/>
                    <a:lstStyle/>
                    <a:p>
                      <a:pPr algn="ctr"/>
                      <a:r>
                        <a:rPr kumimoji="1" lang="ja-JP" altLang="en-US" sz="1100" dirty="0">
                          <a:latin typeface="UD デジタル 教科書体 NK-B" panose="02020700000000000000" pitchFamily="18" charset="-128"/>
                          <a:ea typeface="UD デジタル 教科書体 NK-B" panose="02020700000000000000" pitchFamily="18" charset="-128"/>
                        </a:rPr>
                        <a:t>講師</a:t>
                      </a:r>
                    </a:p>
                  </a:txBody>
                  <a:tcPr marL="80189" marR="80189" marT="40094" marB="40094" anchor="ctr"/>
                </a:tc>
                <a:extLst>
                  <a:ext uri="{0D108BD9-81ED-4DB2-BD59-A6C34878D82A}">
                    <a16:rowId xmlns:a16="http://schemas.microsoft.com/office/drawing/2014/main" val="3041940112"/>
                  </a:ext>
                </a:extLst>
              </a:tr>
              <a:tr h="537730">
                <a:tc>
                  <a:txBody>
                    <a:bodyPr/>
                    <a:lstStyle/>
                    <a:p>
                      <a:pPr algn="l"/>
                      <a:r>
                        <a:rPr kumimoji="1" lang="ja-JP" altLang="en-US" sz="1100" dirty="0">
                          <a:latin typeface="UD デジタル 教科書体 NK-B" panose="02020700000000000000" pitchFamily="18" charset="-128"/>
                          <a:ea typeface="UD デジタル 教科書体 NK-B" panose="02020700000000000000" pitchFamily="18" charset="-128"/>
                        </a:rPr>
                        <a:t>１日目</a:t>
                      </a:r>
                    </a:p>
                  </a:txBody>
                  <a:tcPr marL="80189" marR="80189" marT="40094" marB="40094" anchor="ctr">
                    <a:solidFill>
                      <a:schemeClr val="accent6">
                        <a:lumMod val="40000"/>
                        <a:lumOff val="60000"/>
                      </a:schemeClr>
                    </a:solidFill>
                  </a:tcPr>
                </a:tc>
                <a:tc>
                  <a:txBody>
                    <a:bodyPr/>
                    <a:lstStyle/>
                    <a:p>
                      <a:pPr algn="l"/>
                      <a:r>
                        <a:rPr kumimoji="1" lang="ja-JP" altLang="en-US" sz="1100" dirty="0">
                          <a:latin typeface="UD デジタル 教科書体 NK-B" panose="02020700000000000000" pitchFamily="18" charset="-128"/>
                          <a:ea typeface="UD デジタル 教科書体 NK-B" panose="02020700000000000000" pitchFamily="18" charset="-128"/>
                        </a:rPr>
                        <a:t>令和元年</a:t>
                      </a:r>
                      <a:endParaRPr kumimoji="1" lang="en-US" altLang="ja-JP" sz="1100" dirty="0">
                        <a:latin typeface="UD デジタル 教科書体 NK-B" panose="02020700000000000000" pitchFamily="18" charset="-128"/>
                        <a:ea typeface="UD デジタル 教科書体 NK-B" panose="02020700000000000000" pitchFamily="18" charset="-128"/>
                      </a:endParaRPr>
                    </a:p>
                    <a:p>
                      <a:pPr algn="l"/>
                      <a:r>
                        <a:rPr kumimoji="1" lang="en-US" altLang="ja-JP" sz="1100" dirty="0">
                          <a:latin typeface="UD デジタル 教科書体 NK-B" panose="02020700000000000000" pitchFamily="18" charset="-128"/>
                          <a:ea typeface="UD デジタル 教科書体 NK-B" panose="02020700000000000000" pitchFamily="18" charset="-128"/>
                        </a:rPr>
                        <a:t>10</a:t>
                      </a:r>
                      <a:r>
                        <a:rPr kumimoji="1" lang="ja-JP" altLang="en-US" sz="1100" dirty="0">
                          <a:latin typeface="UD デジタル 教科書体 NK-B" panose="02020700000000000000" pitchFamily="18" charset="-128"/>
                          <a:ea typeface="UD デジタル 教科書体 NK-B" panose="02020700000000000000" pitchFamily="18" charset="-128"/>
                        </a:rPr>
                        <a:t>月</a:t>
                      </a:r>
                      <a:r>
                        <a:rPr kumimoji="1" lang="en-US" altLang="ja-JP" sz="1100" dirty="0">
                          <a:latin typeface="UD デジタル 教科書体 NK-B" panose="02020700000000000000" pitchFamily="18" charset="-128"/>
                          <a:ea typeface="UD デジタル 教科書体 NK-B" panose="02020700000000000000" pitchFamily="18" charset="-128"/>
                        </a:rPr>
                        <a:t>23</a:t>
                      </a:r>
                      <a:r>
                        <a:rPr kumimoji="1" lang="ja-JP" altLang="en-US" sz="1100" dirty="0">
                          <a:latin typeface="UD デジタル 教科書体 NK-B" panose="02020700000000000000" pitchFamily="18" charset="-128"/>
                          <a:ea typeface="UD デジタル 教科書体 NK-B" panose="02020700000000000000" pitchFamily="18" charset="-128"/>
                        </a:rPr>
                        <a:t>日</a:t>
                      </a:r>
                      <a:r>
                        <a:rPr kumimoji="1" lang="en-US" altLang="ja-JP" sz="1100" dirty="0">
                          <a:latin typeface="UD デジタル 教科書体 NK-B" panose="02020700000000000000" pitchFamily="18" charset="-128"/>
                          <a:ea typeface="UD デジタル 教科書体 NK-B" panose="02020700000000000000" pitchFamily="18" charset="-128"/>
                        </a:rPr>
                        <a:t>(</a:t>
                      </a:r>
                      <a:r>
                        <a:rPr kumimoji="1" lang="ja-JP" altLang="en-US" sz="1100" dirty="0">
                          <a:latin typeface="UD デジタル 教科書体 NK-B" panose="02020700000000000000" pitchFamily="18" charset="-128"/>
                          <a:ea typeface="UD デジタル 教科書体 NK-B" panose="02020700000000000000" pitchFamily="18" charset="-128"/>
                        </a:rPr>
                        <a:t>水</a:t>
                      </a:r>
                      <a:r>
                        <a:rPr kumimoji="1" lang="en-US" altLang="ja-JP" sz="1100" dirty="0">
                          <a:latin typeface="UD デジタル 教科書体 NK-B" panose="02020700000000000000" pitchFamily="18" charset="-128"/>
                          <a:ea typeface="UD デジタル 教科書体 NK-B" panose="02020700000000000000" pitchFamily="18" charset="-128"/>
                        </a:rPr>
                        <a:t>)</a:t>
                      </a:r>
                    </a:p>
                    <a:p>
                      <a:pPr algn="l"/>
                      <a:r>
                        <a:rPr kumimoji="1" lang="ja-JP" altLang="en-US" sz="1100" dirty="0">
                          <a:latin typeface="UD デジタル 教科書体 NK-B" panose="02020700000000000000" pitchFamily="18" charset="-128"/>
                          <a:ea typeface="UD デジタル 教科書体 NK-B" panose="02020700000000000000" pitchFamily="18" charset="-128"/>
                        </a:rPr>
                        <a:t>１０：００～１２：００</a:t>
                      </a:r>
                      <a:endParaRPr kumimoji="1" lang="en-US" altLang="ja-JP" sz="1100" dirty="0">
                        <a:latin typeface="UD デジタル 教科書体 NK-B" panose="02020700000000000000" pitchFamily="18" charset="-128"/>
                        <a:ea typeface="UD デジタル 教科書体 NK-B" panose="02020700000000000000" pitchFamily="18" charset="-128"/>
                      </a:endParaRPr>
                    </a:p>
                  </a:txBody>
                  <a:tcPr marL="80189" marR="80189" marT="40094" marB="40094" anchor="ctr">
                    <a:solidFill>
                      <a:schemeClr val="accent6">
                        <a:lumMod val="40000"/>
                        <a:lumOff val="60000"/>
                      </a:schemeClr>
                    </a:solidFill>
                  </a:tcPr>
                </a:tc>
                <a:tc>
                  <a:txBody>
                    <a:bodyPr/>
                    <a:lstStyle/>
                    <a:p>
                      <a:pPr algn="l"/>
                      <a:r>
                        <a:rPr kumimoji="1" lang="ja-JP" altLang="en-US" sz="1100" dirty="0">
                          <a:latin typeface="UD デジタル 教科書体 NK-B" panose="02020700000000000000" pitchFamily="18" charset="-128"/>
                          <a:ea typeface="UD デジタル 教科書体 NK-B" panose="02020700000000000000" pitchFamily="18" charset="-128"/>
                        </a:rPr>
                        <a:t>そのまま</a:t>
                      </a:r>
                      <a:endParaRPr kumimoji="1" lang="en-US" altLang="ja-JP" sz="1100" dirty="0">
                        <a:latin typeface="UD デジタル 教科書体 NK-B" panose="02020700000000000000" pitchFamily="18" charset="-128"/>
                        <a:ea typeface="UD デジタル 教科書体 NK-B" panose="02020700000000000000" pitchFamily="18" charset="-128"/>
                      </a:endParaRPr>
                    </a:p>
                    <a:p>
                      <a:pPr algn="l"/>
                      <a:r>
                        <a:rPr kumimoji="1" lang="ja-JP" altLang="en-US" sz="1100" dirty="0">
                          <a:latin typeface="UD デジタル 教科書体 NK-B" panose="02020700000000000000" pitchFamily="18" charset="-128"/>
                          <a:ea typeface="UD デジタル 教科書体 NK-B" panose="02020700000000000000" pitchFamily="18" charset="-128"/>
                        </a:rPr>
                        <a:t>受け止めて聴く</a:t>
                      </a:r>
                      <a:endParaRPr kumimoji="1" lang="en-US" altLang="ja-JP" sz="1100" dirty="0">
                        <a:latin typeface="UD デジタル 教科書体 NK-B" panose="02020700000000000000" pitchFamily="18" charset="-128"/>
                        <a:ea typeface="UD デジタル 教科書体 NK-B" panose="02020700000000000000" pitchFamily="18" charset="-128"/>
                      </a:endParaRPr>
                    </a:p>
                  </a:txBody>
                  <a:tcPr marL="80189" marR="80189" marT="40094" marB="40094" anchor="ctr">
                    <a:solidFill>
                      <a:schemeClr val="accent6">
                        <a:lumMod val="40000"/>
                        <a:lumOff val="60000"/>
                      </a:schemeClr>
                    </a:solidFill>
                  </a:tcPr>
                </a:tc>
                <a:tc>
                  <a:txBody>
                    <a:bodyPr/>
                    <a:lstStyle/>
                    <a:p>
                      <a:pPr algn="l"/>
                      <a:r>
                        <a:rPr kumimoji="1" lang="ja-JP" altLang="en-US" sz="1100" dirty="0">
                          <a:latin typeface="UD デジタル 教科書体 NK-B" panose="02020700000000000000" pitchFamily="18" charset="-128"/>
                          <a:ea typeface="UD デジタル 教科書体 NK-B" panose="02020700000000000000" pitchFamily="18" charset="-128"/>
                        </a:rPr>
                        <a:t>関西プロボノの会</a:t>
                      </a:r>
                      <a:endParaRPr kumimoji="1" lang="en-US" altLang="ja-JP" sz="1100" dirty="0">
                        <a:latin typeface="UD デジタル 教科書体 NK-B" panose="02020700000000000000" pitchFamily="18" charset="-128"/>
                        <a:ea typeface="UD デジタル 教科書体 NK-B" panose="02020700000000000000" pitchFamily="18" charset="-128"/>
                      </a:endParaRPr>
                    </a:p>
                    <a:p>
                      <a:pPr algn="l"/>
                      <a:r>
                        <a:rPr kumimoji="1" lang="en-US" altLang="ja-JP" sz="1100" dirty="0">
                          <a:latin typeface="UD デジタル 教科書体 NK-B" panose="02020700000000000000" pitchFamily="18" charset="-128"/>
                          <a:ea typeface="UD デジタル 教科書体 NK-B" panose="02020700000000000000" pitchFamily="18" charset="-128"/>
                        </a:rPr>
                        <a:t>KICOKA33</a:t>
                      </a:r>
                      <a:endParaRPr kumimoji="1" lang="ja-JP" altLang="en-US" sz="1100" dirty="0">
                        <a:latin typeface="UD デジタル 教科書体 NK-B" panose="02020700000000000000" pitchFamily="18" charset="-128"/>
                        <a:ea typeface="UD デジタル 教科書体 NK-B" panose="02020700000000000000" pitchFamily="18" charset="-128"/>
                      </a:endParaRPr>
                    </a:p>
                  </a:txBody>
                  <a:tcPr marL="80189" marR="80189" marT="40094" marB="40094" anchor="ctr">
                    <a:solidFill>
                      <a:schemeClr val="accent6">
                        <a:lumMod val="40000"/>
                        <a:lumOff val="60000"/>
                      </a:schemeClr>
                    </a:solidFill>
                  </a:tcPr>
                </a:tc>
                <a:extLst>
                  <a:ext uri="{0D108BD9-81ED-4DB2-BD59-A6C34878D82A}">
                    <a16:rowId xmlns:a16="http://schemas.microsoft.com/office/drawing/2014/main" val="2074836145"/>
                  </a:ext>
                </a:extLst>
              </a:tr>
              <a:tr h="618376">
                <a:tc>
                  <a:txBody>
                    <a:bodyPr/>
                    <a:lstStyle/>
                    <a:p>
                      <a:pPr algn="l"/>
                      <a:r>
                        <a:rPr kumimoji="1" lang="ja-JP" altLang="en-US" sz="1100" dirty="0">
                          <a:latin typeface="UD デジタル 教科書体 NK-B" panose="02020700000000000000" pitchFamily="18" charset="-128"/>
                          <a:ea typeface="UD デジタル 教科書体 NK-B" panose="02020700000000000000" pitchFamily="18" charset="-128"/>
                        </a:rPr>
                        <a:t>２日目</a:t>
                      </a:r>
                    </a:p>
                  </a:txBody>
                  <a:tcPr marL="80189" marR="80189" marT="0" marB="0" anchor="ctr">
                    <a:solidFill>
                      <a:schemeClr val="accent6">
                        <a:lumMod val="20000"/>
                        <a:lumOff val="80000"/>
                      </a:schemeClr>
                    </a:solidFill>
                  </a:tcPr>
                </a:tc>
                <a:tc>
                  <a:txBody>
                    <a:bodyPr/>
                    <a:lstStyle/>
                    <a:p>
                      <a:pPr algn="l"/>
                      <a:r>
                        <a:rPr kumimoji="1" lang="en-US" altLang="ja-JP" sz="1100" dirty="0">
                          <a:latin typeface="UD デジタル 教科書体 NK-B" panose="02020700000000000000" pitchFamily="18" charset="-128"/>
                          <a:ea typeface="UD デジタル 教科書体 NK-B" panose="02020700000000000000" pitchFamily="18" charset="-128"/>
                        </a:rPr>
                        <a:t>10</a:t>
                      </a:r>
                      <a:r>
                        <a:rPr kumimoji="1" lang="ja-JP" altLang="en-US" sz="1100" dirty="0">
                          <a:latin typeface="UD デジタル 教科書体 NK-B" panose="02020700000000000000" pitchFamily="18" charset="-128"/>
                          <a:ea typeface="UD デジタル 教科書体 NK-B" panose="02020700000000000000" pitchFamily="18" charset="-128"/>
                        </a:rPr>
                        <a:t>月</a:t>
                      </a:r>
                      <a:r>
                        <a:rPr kumimoji="1" lang="en-US" altLang="ja-JP" sz="1100" dirty="0">
                          <a:latin typeface="UD デジタル 教科書体 NK-B" panose="02020700000000000000" pitchFamily="18" charset="-128"/>
                          <a:ea typeface="UD デジタル 教科書体 NK-B" panose="02020700000000000000" pitchFamily="18" charset="-128"/>
                        </a:rPr>
                        <a:t>30</a:t>
                      </a:r>
                      <a:r>
                        <a:rPr kumimoji="1" lang="ja-JP" altLang="en-US" sz="1100" dirty="0">
                          <a:latin typeface="UD デジタル 教科書体 NK-B" panose="02020700000000000000" pitchFamily="18" charset="-128"/>
                          <a:ea typeface="UD デジタル 教科書体 NK-B" panose="02020700000000000000" pitchFamily="18" charset="-128"/>
                        </a:rPr>
                        <a:t>日</a:t>
                      </a:r>
                      <a:r>
                        <a:rPr kumimoji="1" lang="en-US" altLang="ja-JP" sz="1100" dirty="0">
                          <a:latin typeface="UD デジタル 教科書体 NK-B" panose="02020700000000000000" pitchFamily="18" charset="-128"/>
                          <a:ea typeface="UD デジタル 教科書体 NK-B" panose="02020700000000000000" pitchFamily="18" charset="-128"/>
                        </a:rPr>
                        <a:t>(</a:t>
                      </a:r>
                      <a:r>
                        <a:rPr kumimoji="1" lang="ja-JP" altLang="en-US" sz="1100" dirty="0">
                          <a:latin typeface="UD デジタル 教科書体 NK-B" panose="02020700000000000000" pitchFamily="18" charset="-128"/>
                          <a:ea typeface="UD デジタル 教科書体 NK-B" panose="02020700000000000000" pitchFamily="18" charset="-128"/>
                        </a:rPr>
                        <a:t>水</a:t>
                      </a:r>
                      <a:r>
                        <a:rPr kumimoji="1" lang="en-US" altLang="ja-JP" sz="1100" dirty="0">
                          <a:latin typeface="UD デジタル 教科書体 NK-B" panose="02020700000000000000" pitchFamily="18" charset="-128"/>
                          <a:ea typeface="UD デジタル 教科書体 NK-B" panose="02020700000000000000" pitchFamily="18" charset="-128"/>
                        </a:rPr>
                        <a:t>)</a:t>
                      </a:r>
                    </a:p>
                    <a:p>
                      <a:pPr marL="0" marR="0" lvl="0" indent="0" algn="l" defTabSz="755934" rtl="0" eaLnBrk="1" fontAlgn="auto" latinLnBrk="0" hangingPunct="1">
                        <a:lnSpc>
                          <a:spcPct val="100000"/>
                        </a:lnSpc>
                        <a:spcBef>
                          <a:spcPts val="0"/>
                        </a:spcBef>
                        <a:spcAft>
                          <a:spcPts val="0"/>
                        </a:spcAft>
                        <a:buClrTx/>
                        <a:buSzTx/>
                        <a:buFontTx/>
                        <a:buNone/>
                        <a:tabLst/>
                        <a:defRPr/>
                      </a:pPr>
                      <a:r>
                        <a:rPr kumimoji="1" lang="ja-JP" altLang="en-US" sz="1100" dirty="0">
                          <a:latin typeface="UD デジタル 教科書体 NK-B" panose="02020700000000000000" pitchFamily="18" charset="-128"/>
                          <a:ea typeface="UD デジタル 教科書体 NK-B" panose="02020700000000000000" pitchFamily="18" charset="-128"/>
                        </a:rPr>
                        <a:t>１０：００～１２：００</a:t>
                      </a:r>
                      <a:endParaRPr kumimoji="1" lang="en-US" altLang="ja-JP" sz="1100" dirty="0">
                        <a:latin typeface="UD デジタル 教科書体 NK-B" panose="02020700000000000000" pitchFamily="18" charset="-128"/>
                        <a:ea typeface="UD デジタル 教科書体 NK-B" panose="02020700000000000000" pitchFamily="18" charset="-128"/>
                      </a:endParaRPr>
                    </a:p>
                  </a:txBody>
                  <a:tcPr marL="80189" marR="80189" marT="0" marB="0" anchor="ctr">
                    <a:solidFill>
                      <a:schemeClr val="accent6">
                        <a:lumMod val="20000"/>
                        <a:lumOff val="80000"/>
                      </a:schemeClr>
                    </a:solidFill>
                  </a:tcPr>
                </a:tc>
                <a:tc>
                  <a:txBody>
                    <a:bodyPr/>
                    <a:lstStyle/>
                    <a:p>
                      <a:pPr algn="l"/>
                      <a:r>
                        <a:rPr kumimoji="1" lang="ja-JP" altLang="en-US" sz="1100" dirty="0">
                          <a:latin typeface="UD デジタル 教科書体 NK-B" panose="02020700000000000000" pitchFamily="18" charset="-128"/>
                          <a:ea typeface="UD デジタル 教科書体 NK-B" panose="02020700000000000000" pitchFamily="18" charset="-128"/>
                        </a:rPr>
                        <a:t>日常会話と</a:t>
                      </a:r>
                      <a:endParaRPr kumimoji="1" lang="en-US" altLang="ja-JP" sz="1100" dirty="0">
                        <a:latin typeface="UD デジタル 教科書体 NK-B" panose="02020700000000000000" pitchFamily="18" charset="-128"/>
                        <a:ea typeface="UD デジタル 教科書体 NK-B" panose="02020700000000000000" pitchFamily="18" charset="-128"/>
                      </a:endParaRPr>
                    </a:p>
                    <a:p>
                      <a:pPr algn="l"/>
                      <a:r>
                        <a:rPr kumimoji="1" lang="ja-JP" altLang="en-US" sz="1100" dirty="0">
                          <a:latin typeface="UD デジタル 教科書体 NK-B" panose="02020700000000000000" pitchFamily="18" charset="-128"/>
                          <a:ea typeface="UD デジタル 教科書体 NK-B" panose="02020700000000000000" pitchFamily="18" charset="-128"/>
                        </a:rPr>
                        <a:t>傾聴の違い</a:t>
                      </a:r>
                    </a:p>
                  </a:txBody>
                  <a:tcPr marL="80189" marR="80189" marT="0" marB="0" anchor="ctr">
                    <a:solidFill>
                      <a:schemeClr val="accent6">
                        <a:lumMod val="20000"/>
                        <a:lumOff val="80000"/>
                      </a:schemeClr>
                    </a:solidFill>
                  </a:tcPr>
                </a:tc>
                <a:tc>
                  <a:txBody>
                    <a:bodyPr/>
                    <a:lstStyle/>
                    <a:p>
                      <a:pPr algn="l"/>
                      <a:r>
                        <a:rPr kumimoji="1" lang="ja-JP" altLang="en-US" sz="1100" dirty="0">
                          <a:latin typeface="UD デジタル 教科書体 NK-B" panose="02020700000000000000" pitchFamily="18" charset="-128"/>
                          <a:ea typeface="UD デジタル 教科書体 NK-B" panose="02020700000000000000" pitchFamily="18" charset="-128"/>
                        </a:rPr>
                        <a:t>関西プロボノの会</a:t>
                      </a:r>
                      <a:endParaRPr kumimoji="1" lang="en-US" altLang="ja-JP" sz="1100" dirty="0">
                        <a:latin typeface="UD デジタル 教科書体 NK-B" panose="02020700000000000000" pitchFamily="18" charset="-128"/>
                        <a:ea typeface="UD デジタル 教科書体 NK-B" panose="02020700000000000000" pitchFamily="18" charset="-128"/>
                      </a:endParaRPr>
                    </a:p>
                    <a:p>
                      <a:pPr algn="l"/>
                      <a:r>
                        <a:rPr kumimoji="1" lang="en-US" altLang="ja-JP" sz="1100" dirty="0">
                          <a:latin typeface="UD デジタル 教科書体 NK-B" panose="02020700000000000000" pitchFamily="18" charset="-128"/>
                          <a:ea typeface="UD デジタル 教科書体 NK-B" panose="02020700000000000000" pitchFamily="18" charset="-128"/>
                        </a:rPr>
                        <a:t>KICOKA33</a:t>
                      </a:r>
                      <a:endParaRPr kumimoji="1" lang="ja-JP" altLang="en-US" sz="1100" dirty="0">
                        <a:latin typeface="UD デジタル 教科書体 NK-B" panose="02020700000000000000" pitchFamily="18" charset="-128"/>
                        <a:ea typeface="UD デジタル 教科書体 NK-B" panose="02020700000000000000" pitchFamily="18" charset="-128"/>
                      </a:endParaRPr>
                    </a:p>
                  </a:txBody>
                  <a:tcPr marL="80189" marR="80189" marT="0" marB="0" anchor="ctr">
                    <a:solidFill>
                      <a:schemeClr val="accent6">
                        <a:lumMod val="20000"/>
                        <a:lumOff val="80000"/>
                      </a:schemeClr>
                    </a:solidFill>
                  </a:tcPr>
                </a:tc>
                <a:extLst>
                  <a:ext uri="{0D108BD9-81ED-4DB2-BD59-A6C34878D82A}">
                    <a16:rowId xmlns:a16="http://schemas.microsoft.com/office/drawing/2014/main" val="2062971535"/>
                  </a:ext>
                </a:extLst>
              </a:tr>
              <a:tr h="537730">
                <a:tc>
                  <a:txBody>
                    <a:bodyPr/>
                    <a:lstStyle/>
                    <a:p>
                      <a:pPr algn="l"/>
                      <a:r>
                        <a:rPr kumimoji="1" lang="ja-JP" altLang="en-US" sz="1100" dirty="0">
                          <a:latin typeface="UD デジタル 教科書体 NK-B" panose="02020700000000000000" pitchFamily="18" charset="-128"/>
                          <a:ea typeface="UD デジタル 教科書体 NK-B" panose="02020700000000000000" pitchFamily="18" charset="-128"/>
                        </a:rPr>
                        <a:t>３日目</a:t>
                      </a:r>
                    </a:p>
                  </a:txBody>
                  <a:tcPr marL="80189" marR="80189" marT="40094" marB="40094" anchor="ctr">
                    <a:solidFill>
                      <a:schemeClr val="accent6">
                        <a:lumMod val="40000"/>
                        <a:lumOff val="60000"/>
                      </a:schemeClr>
                    </a:solidFill>
                  </a:tcPr>
                </a:tc>
                <a:tc>
                  <a:txBody>
                    <a:bodyPr/>
                    <a:lstStyle/>
                    <a:p>
                      <a:pPr algn="l"/>
                      <a:r>
                        <a:rPr kumimoji="1" lang="en-US" altLang="ja-JP" sz="1100" dirty="0">
                          <a:latin typeface="UD デジタル 教科書体 NK-B" panose="02020700000000000000" pitchFamily="18" charset="-128"/>
                          <a:ea typeface="UD デジタル 教科書体 NK-B" panose="02020700000000000000" pitchFamily="18" charset="-128"/>
                        </a:rPr>
                        <a:t>11</a:t>
                      </a:r>
                      <a:r>
                        <a:rPr kumimoji="1" lang="ja-JP" altLang="en-US" sz="1100" dirty="0">
                          <a:latin typeface="UD デジタル 教科書体 NK-B" panose="02020700000000000000" pitchFamily="18" charset="-128"/>
                          <a:ea typeface="UD デジタル 教科書体 NK-B" panose="02020700000000000000" pitchFamily="18" charset="-128"/>
                        </a:rPr>
                        <a:t>月</a:t>
                      </a:r>
                      <a:r>
                        <a:rPr kumimoji="1" lang="en-US" altLang="ja-JP" sz="1100" dirty="0">
                          <a:latin typeface="UD デジタル 教科書体 NK-B" panose="02020700000000000000" pitchFamily="18" charset="-128"/>
                          <a:ea typeface="UD デジタル 教科書体 NK-B" panose="02020700000000000000" pitchFamily="18" charset="-128"/>
                        </a:rPr>
                        <a:t>6</a:t>
                      </a:r>
                      <a:r>
                        <a:rPr kumimoji="1" lang="ja-JP" altLang="en-US" sz="1100" dirty="0">
                          <a:latin typeface="UD デジタル 教科書体 NK-B" panose="02020700000000000000" pitchFamily="18" charset="-128"/>
                          <a:ea typeface="UD デジタル 教科書体 NK-B" panose="02020700000000000000" pitchFamily="18" charset="-128"/>
                        </a:rPr>
                        <a:t>日</a:t>
                      </a:r>
                      <a:r>
                        <a:rPr kumimoji="1" lang="en-US" altLang="ja-JP" sz="1100" dirty="0">
                          <a:latin typeface="UD デジタル 教科書体 NK-B" panose="02020700000000000000" pitchFamily="18" charset="-128"/>
                          <a:ea typeface="UD デジタル 教科書体 NK-B" panose="02020700000000000000" pitchFamily="18" charset="-128"/>
                        </a:rPr>
                        <a:t>(</a:t>
                      </a:r>
                      <a:r>
                        <a:rPr kumimoji="1" lang="ja-JP" altLang="en-US" sz="1100" dirty="0">
                          <a:latin typeface="UD デジタル 教科書体 NK-B" panose="02020700000000000000" pitchFamily="18" charset="-128"/>
                          <a:ea typeface="UD デジタル 教科書体 NK-B" panose="02020700000000000000" pitchFamily="18" charset="-128"/>
                        </a:rPr>
                        <a:t>水</a:t>
                      </a:r>
                      <a:r>
                        <a:rPr kumimoji="1" lang="en-US" altLang="ja-JP" sz="1100" dirty="0">
                          <a:latin typeface="UD デジタル 教科書体 NK-B" panose="02020700000000000000" pitchFamily="18" charset="-128"/>
                          <a:ea typeface="UD デジタル 教科書体 NK-B" panose="02020700000000000000" pitchFamily="18" charset="-128"/>
                        </a:rPr>
                        <a:t>)</a:t>
                      </a:r>
                    </a:p>
                    <a:p>
                      <a:pPr marL="0" marR="0" lvl="0" indent="0" algn="l" defTabSz="755934" rtl="0" eaLnBrk="1" fontAlgn="auto" latinLnBrk="0" hangingPunct="1">
                        <a:lnSpc>
                          <a:spcPct val="100000"/>
                        </a:lnSpc>
                        <a:spcBef>
                          <a:spcPts val="0"/>
                        </a:spcBef>
                        <a:spcAft>
                          <a:spcPts val="0"/>
                        </a:spcAft>
                        <a:buClrTx/>
                        <a:buSzTx/>
                        <a:buFontTx/>
                        <a:buNone/>
                        <a:tabLst/>
                        <a:defRPr/>
                      </a:pPr>
                      <a:r>
                        <a:rPr kumimoji="1" lang="ja-JP" altLang="en-US" sz="1100" dirty="0">
                          <a:latin typeface="UD デジタル 教科書体 NK-B" panose="02020700000000000000" pitchFamily="18" charset="-128"/>
                          <a:ea typeface="UD デジタル 教科書体 NK-B" panose="02020700000000000000" pitchFamily="18" charset="-128"/>
                        </a:rPr>
                        <a:t>１０：００～１２：００</a:t>
                      </a:r>
                      <a:endParaRPr kumimoji="1" lang="en-US" altLang="ja-JP" sz="1100" dirty="0">
                        <a:latin typeface="UD デジタル 教科書体 NK-B" panose="02020700000000000000" pitchFamily="18" charset="-128"/>
                        <a:ea typeface="UD デジタル 教科書体 NK-B" panose="02020700000000000000" pitchFamily="18" charset="-128"/>
                      </a:endParaRPr>
                    </a:p>
                  </a:txBody>
                  <a:tcPr marL="80189" marR="80189" marT="40094" marB="40094" anchor="ctr">
                    <a:solidFill>
                      <a:schemeClr val="accent6">
                        <a:lumMod val="40000"/>
                        <a:lumOff val="60000"/>
                      </a:schemeClr>
                    </a:solidFill>
                  </a:tcPr>
                </a:tc>
                <a:tc>
                  <a:txBody>
                    <a:bodyPr/>
                    <a:lstStyle/>
                    <a:p>
                      <a:pPr algn="l"/>
                      <a:r>
                        <a:rPr kumimoji="1" lang="ja-JP" altLang="en-US" sz="1100" dirty="0">
                          <a:latin typeface="UD デジタル 教科書体 NK-B" panose="02020700000000000000" pitchFamily="18" charset="-128"/>
                          <a:ea typeface="UD デジタル 教科書体 NK-B" panose="02020700000000000000" pitchFamily="18" charset="-128"/>
                        </a:rPr>
                        <a:t>ボランティアについて</a:t>
                      </a:r>
                      <a:endParaRPr kumimoji="1" lang="en-US" altLang="ja-JP" sz="1100" dirty="0">
                        <a:latin typeface="UD デジタル 教科書体 NK-B" panose="02020700000000000000" pitchFamily="18" charset="-128"/>
                        <a:ea typeface="UD デジタル 教科書体 NK-B" panose="02020700000000000000" pitchFamily="18" charset="-128"/>
                      </a:endParaRPr>
                    </a:p>
                    <a:p>
                      <a:pPr algn="l"/>
                      <a:r>
                        <a:rPr kumimoji="1" lang="ja-JP" altLang="en-US" sz="1100" dirty="0">
                          <a:latin typeface="UD デジタル 教科書体 NK-B" panose="02020700000000000000" pitchFamily="18" charset="-128"/>
                          <a:ea typeface="UD デジタル 教科書体 NK-B" panose="02020700000000000000" pitchFamily="18" charset="-128"/>
                        </a:rPr>
                        <a:t>傾聴ボランティア</a:t>
                      </a:r>
                      <a:endParaRPr kumimoji="1" lang="en-US" altLang="ja-JP" sz="1100" dirty="0">
                        <a:latin typeface="UD デジタル 教科書体 NK-B" panose="02020700000000000000" pitchFamily="18" charset="-128"/>
                        <a:ea typeface="UD デジタル 教科書体 NK-B" panose="02020700000000000000" pitchFamily="18" charset="-128"/>
                      </a:endParaRPr>
                    </a:p>
                    <a:p>
                      <a:pPr algn="l"/>
                      <a:r>
                        <a:rPr kumimoji="1" lang="ja-JP" altLang="en-US" sz="1100" dirty="0">
                          <a:latin typeface="UD デジタル 教科書体 NK-B" panose="02020700000000000000" pitchFamily="18" charset="-128"/>
                          <a:ea typeface="UD デジタル 教科書体 NK-B" panose="02020700000000000000" pitchFamily="18" charset="-128"/>
                        </a:rPr>
                        <a:t>グループの紹介</a:t>
                      </a:r>
                      <a:endParaRPr kumimoji="1" lang="en-US" altLang="ja-JP" sz="1100" dirty="0">
                        <a:latin typeface="UD デジタル 教科書体 NK-B" panose="02020700000000000000" pitchFamily="18" charset="-128"/>
                        <a:ea typeface="UD デジタル 教科書体 NK-B" panose="02020700000000000000" pitchFamily="18" charset="-128"/>
                      </a:endParaRPr>
                    </a:p>
                  </a:txBody>
                  <a:tcPr marL="80189" marR="80189" marT="40094" marB="40094" anchor="ctr">
                    <a:solidFill>
                      <a:schemeClr val="accent6">
                        <a:lumMod val="40000"/>
                        <a:lumOff val="60000"/>
                      </a:schemeClr>
                    </a:solidFill>
                  </a:tcPr>
                </a:tc>
                <a:tc>
                  <a:txBody>
                    <a:bodyPr/>
                    <a:lstStyle/>
                    <a:p>
                      <a:pPr algn="l"/>
                      <a:r>
                        <a:rPr kumimoji="1" lang="ja-JP" altLang="en-US" sz="1100" dirty="0">
                          <a:latin typeface="UD デジタル 教科書体 NK-B" panose="02020700000000000000" pitchFamily="18" charset="-128"/>
                          <a:ea typeface="UD デジタル 教科書体 NK-B" panose="02020700000000000000" pitchFamily="18" charset="-128"/>
                        </a:rPr>
                        <a:t>平野区</a:t>
                      </a:r>
                      <a:endParaRPr kumimoji="1" lang="en-US" altLang="ja-JP" sz="1100" dirty="0">
                        <a:latin typeface="UD デジタル 教科書体 NK-B" panose="02020700000000000000" pitchFamily="18" charset="-128"/>
                        <a:ea typeface="UD デジタル 教科書体 NK-B" panose="02020700000000000000" pitchFamily="18" charset="-128"/>
                      </a:endParaRPr>
                    </a:p>
                    <a:p>
                      <a:pPr algn="l"/>
                      <a:r>
                        <a:rPr kumimoji="1" lang="ja-JP" altLang="en-US" sz="1100" dirty="0">
                          <a:latin typeface="UD デジタル 教科書体 NK-B" panose="02020700000000000000" pitchFamily="18" charset="-128"/>
                          <a:ea typeface="UD デジタル 教科書体 NK-B" panose="02020700000000000000" pitchFamily="18" charset="-128"/>
                        </a:rPr>
                        <a:t>ボランティア・</a:t>
                      </a:r>
                      <a:endParaRPr kumimoji="1" lang="en-US" altLang="ja-JP" sz="1100" dirty="0">
                        <a:latin typeface="UD デジタル 教科書体 NK-B" panose="02020700000000000000" pitchFamily="18" charset="-128"/>
                        <a:ea typeface="UD デジタル 教科書体 NK-B" panose="02020700000000000000" pitchFamily="18" charset="-128"/>
                      </a:endParaRPr>
                    </a:p>
                    <a:p>
                      <a:pPr algn="l"/>
                      <a:r>
                        <a:rPr kumimoji="1" lang="ja-JP" altLang="en-US" sz="1100" dirty="0">
                          <a:latin typeface="UD デジタル 教科書体 NK-B" panose="02020700000000000000" pitchFamily="18" charset="-128"/>
                          <a:ea typeface="UD デジタル 教科書体 NK-B" panose="02020700000000000000" pitchFamily="18" charset="-128"/>
                        </a:rPr>
                        <a:t>市民活動センター</a:t>
                      </a:r>
                    </a:p>
                  </a:txBody>
                  <a:tcPr marL="80189" marR="80189" marT="40094" marB="40094" anchor="ctr">
                    <a:solidFill>
                      <a:schemeClr val="accent6">
                        <a:lumMod val="40000"/>
                        <a:lumOff val="60000"/>
                      </a:schemeClr>
                    </a:solidFill>
                  </a:tcPr>
                </a:tc>
                <a:extLst>
                  <a:ext uri="{0D108BD9-81ED-4DB2-BD59-A6C34878D82A}">
                    <a16:rowId xmlns:a16="http://schemas.microsoft.com/office/drawing/2014/main" val="2813242388"/>
                  </a:ext>
                </a:extLst>
              </a:tr>
            </a:tbl>
          </a:graphicData>
        </a:graphic>
      </p:graphicFrame>
      <p:sp>
        <p:nvSpPr>
          <p:cNvPr id="46" name="スクロール: 横 45">
            <a:extLst>
              <a:ext uri="{FF2B5EF4-FFF2-40B4-BE49-F238E27FC236}">
                <a16:creationId xmlns:a16="http://schemas.microsoft.com/office/drawing/2014/main" id="{E9F684F5-24FB-47C5-A7FA-51F954D9E33F}"/>
              </a:ext>
            </a:extLst>
          </p:cNvPr>
          <p:cNvSpPr/>
          <p:nvPr/>
        </p:nvSpPr>
        <p:spPr>
          <a:xfrm>
            <a:off x="4641726" y="2144794"/>
            <a:ext cx="685519" cy="36822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UD デジタル 教科書体 NK-B" panose="02020700000000000000" pitchFamily="18" charset="-128"/>
                <a:ea typeface="UD デジタル 教科書体 NK-B" panose="02020700000000000000" pitchFamily="18" charset="-128"/>
              </a:rPr>
              <a:t>場所</a:t>
            </a:r>
          </a:p>
        </p:txBody>
      </p:sp>
      <p:sp>
        <p:nvSpPr>
          <p:cNvPr id="48" name="スクロール: 横 47">
            <a:extLst>
              <a:ext uri="{FF2B5EF4-FFF2-40B4-BE49-F238E27FC236}">
                <a16:creationId xmlns:a16="http://schemas.microsoft.com/office/drawing/2014/main" id="{E0FDA727-758F-451A-93B8-0FA5D1F45929}"/>
              </a:ext>
            </a:extLst>
          </p:cNvPr>
          <p:cNvSpPr/>
          <p:nvPr/>
        </p:nvSpPr>
        <p:spPr>
          <a:xfrm>
            <a:off x="4641726" y="2727845"/>
            <a:ext cx="685519" cy="36822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UD デジタル 教科書体 NK-B" panose="02020700000000000000" pitchFamily="18" charset="-128"/>
                <a:ea typeface="UD デジタル 教科書体 NK-B" panose="02020700000000000000" pitchFamily="18" charset="-128"/>
              </a:rPr>
              <a:t>定員</a:t>
            </a:r>
          </a:p>
        </p:txBody>
      </p:sp>
      <p:sp>
        <p:nvSpPr>
          <p:cNvPr id="50" name="スクロール: 横 49">
            <a:extLst>
              <a:ext uri="{FF2B5EF4-FFF2-40B4-BE49-F238E27FC236}">
                <a16:creationId xmlns:a16="http://schemas.microsoft.com/office/drawing/2014/main" id="{C805C883-8E6B-4E2D-A0E3-C0C24AF0B7FD}"/>
              </a:ext>
            </a:extLst>
          </p:cNvPr>
          <p:cNvSpPr/>
          <p:nvPr/>
        </p:nvSpPr>
        <p:spPr>
          <a:xfrm>
            <a:off x="4641726" y="3190928"/>
            <a:ext cx="685519" cy="36822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UD デジタル 教科書体 NK-B" panose="02020700000000000000" pitchFamily="18" charset="-128"/>
                <a:ea typeface="UD デジタル 教科書体 NK-B" panose="02020700000000000000" pitchFamily="18" charset="-128"/>
              </a:rPr>
              <a:t>対象</a:t>
            </a:r>
          </a:p>
        </p:txBody>
      </p:sp>
      <p:sp>
        <p:nvSpPr>
          <p:cNvPr id="55" name="テキスト ボックス 54">
            <a:extLst>
              <a:ext uri="{FF2B5EF4-FFF2-40B4-BE49-F238E27FC236}">
                <a16:creationId xmlns:a16="http://schemas.microsoft.com/office/drawing/2014/main" id="{90EE247B-2A85-483A-AFA8-A2F71DBA0C0D}"/>
              </a:ext>
            </a:extLst>
          </p:cNvPr>
          <p:cNvSpPr txBox="1"/>
          <p:nvPr/>
        </p:nvSpPr>
        <p:spPr>
          <a:xfrm>
            <a:off x="5388544" y="2047245"/>
            <a:ext cx="2008747" cy="600164"/>
          </a:xfrm>
          <a:prstGeom prst="rect">
            <a:avLst/>
          </a:prstGeom>
          <a:solidFill>
            <a:schemeClr val="accent5">
              <a:lumMod val="20000"/>
              <a:lumOff val="80000"/>
            </a:schemeClr>
          </a:solidFill>
        </p:spPr>
        <p:txBody>
          <a:bodyPr wrap="square" rtlCol="0">
            <a:spAutoFit/>
          </a:bodyPr>
          <a:lstStyle/>
          <a:p>
            <a:r>
              <a:rPr kumimoji="1" lang="ja-JP" altLang="en-US" sz="1100" dirty="0">
                <a:latin typeface="UD デジタル 教科書体 NK-B" panose="02020700000000000000" pitchFamily="18" charset="-128"/>
                <a:ea typeface="UD デジタル 教科書体 NK-B" panose="02020700000000000000" pitchFamily="18" charset="-128"/>
              </a:rPr>
              <a:t>平野区在宅サービスセンター</a:t>
            </a:r>
            <a:endParaRPr kumimoji="1" lang="en-US" altLang="ja-JP" sz="1100" dirty="0">
              <a:latin typeface="UD デジタル 教科書体 NK-B" panose="02020700000000000000" pitchFamily="18" charset="-128"/>
              <a:ea typeface="UD デジタル 教科書体 NK-B" panose="02020700000000000000" pitchFamily="18" charset="-128"/>
            </a:endParaRPr>
          </a:p>
          <a:p>
            <a:r>
              <a:rPr kumimoji="1" lang="ja-JP" altLang="en-US" sz="1100" dirty="0">
                <a:latin typeface="UD デジタル 教科書体 NK-B" panose="02020700000000000000" pitchFamily="18" charset="-128"/>
                <a:ea typeface="UD デジタル 教科書体 NK-B" panose="02020700000000000000" pitchFamily="18" charset="-128"/>
              </a:rPr>
              <a:t>平野区社会福祉協議会</a:t>
            </a:r>
            <a:endParaRPr kumimoji="1" lang="en-US" altLang="ja-JP" sz="1100" dirty="0">
              <a:latin typeface="UD デジタル 教科書体 NK-B" panose="02020700000000000000" pitchFamily="18" charset="-128"/>
              <a:ea typeface="UD デジタル 教科書体 NK-B" panose="02020700000000000000" pitchFamily="18" charset="-128"/>
            </a:endParaRPr>
          </a:p>
          <a:p>
            <a:r>
              <a:rPr kumimoji="1" lang="ja-JP" altLang="en-US" sz="1100" dirty="0">
                <a:latin typeface="UD デジタル 教科書体 NK-B" panose="02020700000000000000" pitchFamily="18" charset="-128"/>
                <a:ea typeface="UD デジタル 教科書体 NK-B" panose="02020700000000000000" pitchFamily="18" charset="-128"/>
              </a:rPr>
              <a:t>　平野区平野東</a:t>
            </a:r>
            <a:r>
              <a:rPr kumimoji="1" lang="en-US" altLang="ja-JP" sz="1100" dirty="0">
                <a:latin typeface="UD デジタル 教科書体 NK-B" panose="02020700000000000000" pitchFamily="18" charset="-128"/>
                <a:ea typeface="UD デジタル 教科書体 NK-B" panose="02020700000000000000" pitchFamily="18" charset="-128"/>
              </a:rPr>
              <a:t>2-1-30</a:t>
            </a:r>
            <a:endParaRPr kumimoji="1" lang="ja-JP" altLang="en-US" sz="1100" dirty="0">
              <a:latin typeface="UD デジタル 教科書体 NK-B" panose="02020700000000000000" pitchFamily="18" charset="-128"/>
              <a:ea typeface="UD デジタル 教科書体 NK-B" panose="02020700000000000000" pitchFamily="18" charset="-128"/>
            </a:endParaRPr>
          </a:p>
        </p:txBody>
      </p:sp>
      <p:sp>
        <p:nvSpPr>
          <p:cNvPr id="56" name="テキスト ボックス 55">
            <a:extLst>
              <a:ext uri="{FF2B5EF4-FFF2-40B4-BE49-F238E27FC236}">
                <a16:creationId xmlns:a16="http://schemas.microsoft.com/office/drawing/2014/main" id="{797D7DA1-4355-4BBD-A84C-F22268381D7A}"/>
              </a:ext>
            </a:extLst>
          </p:cNvPr>
          <p:cNvSpPr txBox="1"/>
          <p:nvPr/>
        </p:nvSpPr>
        <p:spPr>
          <a:xfrm>
            <a:off x="5402868" y="2687735"/>
            <a:ext cx="2005646" cy="430887"/>
          </a:xfrm>
          <a:prstGeom prst="rect">
            <a:avLst/>
          </a:prstGeom>
          <a:solidFill>
            <a:schemeClr val="accent5">
              <a:lumMod val="20000"/>
              <a:lumOff val="80000"/>
            </a:schemeClr>
          </a:solidFill>
        </p:spPr>
        <p:txBody>
          <a:bodyPr wrap="square" rtlCol="0">
            <a:spAutoFit/>
          </a:bodyPr>
          <a:lstStyle/>
          <a:p>
            <a:r>
              <a:rPr kumimoji="1" lang="en-US" altLang="ja-JP" sz="1100" dirty="0">
                <a:latin typeface="UD デジタル 教科書体 NK-B" panose="02020700000000000000" pitchFamily="18" charset="-128"/>
                <a:ea typeface="UD デジタル 教科書体 NK-B" panose="02020700000000000000" pitchFamily="18" charset="-128"/>
              </a:rPr>
              <a:t>20</a:t>
            </a:r>
            <a:r>
              <a:rPr kumimoji="1" lang="ja-JP" altLang="en-US" sz="1100" dirty="0">
                <a:latin typeface="UD デジタル 教科書体 NK-B" panose="02020700000000000000" pitchFamily="18" charset="-128"/>
                <a:ea typeface="UD デジタル 教科書体 NK-B" panose="02020700000000000000" pitchFamily="18" charset="-128"/>
              </a:rPr>
              <a:t>名</a:t>
            </a:r>
            <a:r>
              <a:rPr kumimoji="1" lang="en-US" altLang="ja-JP" sz="1100" dirty="0">
                <a:latin typeface="UD デジタル 教科書体 NK-B" panose="02020700000000000000" pitchFamily="18" charset="-128"/>
                <a:ea typeface="UD デジタル 教科書体 NK-B" panose="02020700000000000000" pitchFamily="18" charset="-128"/>
              </a:rPr>
              <a:t>(</a:t>
            </a:r>
            <a:r>
              <a:rPr kumimoji="1" lang="ja-JP" altLang="en-US" sz="1100" dirty="0">
                <a:latin typeface="UD デジタル 教科書体 NK-B" panose="02020700000000000000" pitchFamily="18" charset="-128"/>
                <a:ea typeface="UD デジタル 教科書体 NK-B" panose="02020700000000000000" pitchFamily="18" charset="-128"/>
              </a:rPr>
              <a:t>応募多数の場合、抽選になる場合があります</a:t>
            </a:r>
            <a:r>
              <a:rPr kumimoji="1" lang="en-US" altLang="ja-JP" sz="1100" dirty="0">
                <a:latin typeface="UD デジタル 教科書体 NK-B" panose="02020700000000000000" pitchFamily="18" charset="-128"/>
                <a:ea typeface="UD デジタル 教科書体 NK-B" panose="02020700000000000000" pitchFamily="18" charset="-128"/>
              </a:rPr>
              <a:t>)</a:t>
            </a:r>
            <a:endParaRPr kumimoji="1" lang="ja-JP" altLang="en-US" sz="1100" dirty="0">
              <a:latin typeface="UD デジタル 教科書体 NK-B" panose="02020700000000000000" pitchFamily="18" charset="-128"/>
              <a:ea typeface="UD デジタル 教科書体 NK-B" panose="02020700000000000000" pitchFamily="18" charset="-128"/>
            </a:endParaRPr>
          </a:p>
        </p:txBody>
      </p:sp>
      <p:sp>
        <p:nvSpPr>
          <p:cNvPr id="57" name="テキスト ボックス 56">
            <a:extLst>
              <a:ext uri="{FF2B5EF4-FFF2-40B4-BE49-F238E27FC236}">
                <a16:creationId xmlns:a16="http://schemas.microsoft.com/office/drawing/2014/main" id="{24270D7B-70A4-403A-8FC8-EE53F7979C24}"/>
              </a:ext>
            </a:extLst>
          </p:cNvPr>
          <p:cNvSpPr txBox="1"/>
          <p:nvPr/>
        </p:nvSpPr>
        <p:spPr>
          <a:xfrm>
            <a:off x="5388544" y="3151589"/>
            <a:ext cx="2005646" cy="430887"/>
          </a:xfrm>
          <a:prstGeom prst="rect">
            <a:avLst/>
          </a:prstGeom>
          <a:solidFill>
            <a:schemeClr val="accent5">
              <a:lumMod val="20000"/>
              <a:lumOff val="80000"/>
            </a:schemeClr>
          </a:solidFill>
        </p:spPr>
        <p:txBody>
          <a:bodyPr wrap="square" rtlCol="0">
            <a:spAutoFit/>
          </a:bodyPr>
          <a:lstStyle/>
          <a:p>
            <a:r>
              <a:rPr kumimoji="1" lang="ja-JP" altLang="en-US" sz="1100" dirty="0">
                <a:latin typeface="UD デジタル 教科書体 NK-B" panose="02020700000000000000" pitchFamily="18" charset="-128"/>
                <a:ea typeface="UD デジタル 教科書体 NK-B" panose="02020700000000000000" pitchFamily="18" charset="-128"/>
              </a:rPr>
              <a:t>傾聴ボランティア活動に</a:t>
            </a:r>
            <a:endParaRPr kumimoji="1" lang="en-US" altLang="ja-JP" sz="1100" dirty="0">
              <a:latin typeface="UD デジタル 教科書体 NK-B" panose="02020700000000000000" pitchFamily="18" charset="-128"/>
              <a:ea typeface="UD デジタル 教科書体 NK-B" panose="02020700000000000000" pitchFamily="18" charset="-128"/>
            </a:endParaRPr>
          </a:p>
          <a:p>
            <a:r>
              <a:rPr kumimoji="1" lang="ja-JP" altLang="en-US" sz="1100" dirty="0">
                <a:latin typeface="UD デジタル 教科書体 NK-B" panose="02020700000000000000" pitchFamily="18" charset="-128"/>
                <a:ea typeface="UD デジタル 教科書体 NK-B" panose="02020700000000000000" pitchFamily="18" charset="-128"/>
              </a:rPr>
              <a:t>興味・関心のある方</a:t>
            </a:r>
          </a:p>
        </p:txBody>
      </p:sp>
      <p:sp>
        <p:nvSpPr>
          <p:cNvPr id="59" name="テキスト ボックス 58">
            <a:extLst>
              <a:ext uri="{FF2B5EF4-FFF2-40B4-BE49-F238E27FC236}">
                <a16:creationId xmlns:a16="http://schemas.microsoft.com/office/drawing/2014/main" id="{8B94A219-0C4C-42B3-A277-6A1E5846C780}"/>
              </a:ext>
            </a:extLst>
          </p:cNvPr>
          <p:cNvSpPr txBox="1"/>
          <p:nvPr/>
        </p:nvSpPr>
        <p:spPr>
          <a:xfrm>
            <a:off x="5511964" y="3622323"/>
            <a:ext cx="1896550" cy="769441"/>
          </a:xfrm>
          <a:prstGeom prst="rect">
            <a:avLst/>
          </a:prstGeom>
          <a:solidFill>
            <a:schemeClr val="accent5">
              <a:lumMod val="20000"/>
              <a:lumOff val="80000"/>
            </a:schemeClr>
          </a:solidFill>
        </p:spPr>
        <p:txBody>
          <a:bodyPr wrap="square" rtlCol="0">
            <a:spAutoFit/>
          </a:bodyPr>
          <a:lstStyle/>
          <a:p>
            <a:r>
              <a:rPr kumimoji="1" lang="ja-JP" altLang="en-US" sz="1100" dirty="0">
                <a:latin typeface="UD デジタル 教科書体 NK-B" panose="02020700000000000000" pitchFamily="18" charset="-128"/>
                <a:ea typeface="UD デジタル 教科書体 NK-B" panose="02020700000000000000" pitchFamily="18" charset="-128"/>
              </a:rPr>
              <a:t>申込書にご記入のうえ、</a:t>
            </a:r>
            <a:r>
              <a:rPr kumimoji="1" lang="en-US" altLang="ja-JP" sz="1100" dirty="0">
                <a:latin typeface="UD デジタル 教科書体 NK-B" panose="02020700000000000000" pitchFamily="18" charset="-128"/>
                <a:ea typeface="UD デジタル 教科書体 NK-B" panose="02020700000000000000" pitchFamily="18" charset="-128"/>
              </a:rPr>
              <a:t>FAX</a:t>
            </a:r>
            <a:r>
              <a:rPr kumimoji="1" lang="ja-JP" altLang="en-US" sz="1100" dirty="0">
                <a:latin typeface="UD デジタル 教科書体 NK-B" panose="02020700000000000000" pitchFamily="18" charset="-128"/>
                <a:ea typeface="UD デジタル 教科書体 NK-B" panose="02020700000000000000" pitchFamily="18" charset="-128"/>
              </a:rPr>
              <a:t>・メール、または来所・電話にて</a:t>
            </a:r>
            <a:r>
              <a:rPr kumimoji="1" lang="en-US" altLang="ja-JP" sz="1100" u="sng" dirty="0">
                <a:latin typeface="UD デジタル 教科書体 NK-B" panose="02020700000000000000" pitchFamily="18" charset="-128"/>
                <a:ea typeface="UD デジタル 教科書体 NK-B" panose="02020700000000000000" pitchFamily="18" charset="-128"/>
              </a:rPr>
              <a:t>10</a:t>
            </a:r>
            <a:r>
              <a:rPr kumimoji="1" lang="ja-JP" altLang="en-US" sz="1100" u="sng" dirty="0">
                <a:latin typeface="UD デジタル 教科書体 NK-B" panose="02020700000000000000" pitchFamily="18" charset="-128"/>
                <a:ea typeface="UD デジタル 教科書体 NK-B" panose="02020700000000000000" pitchFamily="18" charset="-128"/>
              </a:rPr>
              <a:t>月</a:t>
            </a:r>
            <a:r>
              <a:rPr kumimoji="1" lang="en-US" altLang="ja-JP" sz="1100" u="sng" dirty="0">
                <a:latin typeface="UD デジタル 教科書体 NK-B" panose="02020700000000000000" pitchFamily="18" charset="-128"/>
                <a:ea typeface="UD デジタル 教科書体 NK-B" panose="02020700000000000000" pitchFamily="18" charset="-128"/>
              </a:rPr>
              <a:t>16</a:t>
            </a:r>
            <a:r>
              <a:rPr kumimoji="1" lang="ja-JP" altLang="en-US" sz="1100" u="sng" dirty="0">
                <a:latin typeface="UD デジタル 教科書体 NK-B" panose="02020700000000000000" pitchFamily="18" charset="-128"/>
                <a:ea typeface="UD デジタル 教科書体 NK-B" panose="02020700000000000000" pitchFamily="18" charset="-128"/>
              </a:rPr>
              <a:t>日</a:t>
            </a:r>
            <a:r>
              <a:rPr kumimoji="1" lang="en-US" altLang="ja-JP" sz="1100" u="sng" dirty="0">
                <a:latin typeface="UD デジタル 教科書体 NK-B" panose="02020700000000000000" pitchFamily="18" charset="-128"/>
                <a:ea typeface="UD デジタル 教科書体 NK-B" panose="02020700000000000000" pitchFamily="18" charset="-128"/>
              </a:rPr>
              <a:t>(</a:t>
            </a:r>
            <a:r>
              <a:rPr kumimoji="1" lang="ja-JP" altLang="en-US" sz="1100" u="sng" dirty="0">
                <a:latin typeface="UD デジタル 教科書体 NK-B" panose="02020700000000000000" pitchFamily="18" charset="-128"/>
                <a:ea typeface="UD デジタル 教科書体 NK-B" panose="02020700000000000000" pitchFamily="18" charset="-128"/>
              </a:rPr>
              <a:t>水</a:t>
            </a:r>
            <a:r>
              <a:rPr kumimoji="1" lang="en-US" altLang="ja-JP" sz="1100" u="sng" dirty="0">
                <a:latin typeface="UD デジタル 教科書体 NK-B" panose="02020700000000000000" pitchFamily="18" charset="-128"/>
                <a:ea typeface="UD デジタル 教科書体 NK-B" panose="02020700000000000000" pitchFamily="18" charset="-128"/>
              </a:rPr>
              <a:t>)</a:t>
            </a:r>
            <a:r>
              <a:rPr kumimoji="1" lang="ja-JP" altLang="en-US" sz="1100" u="sng" dirty="0">
                <a:latin typeface="UD デジタル 教科書体 NK-B" panose="02020700000000000000" pitchFamily="18" charset="-128"/>
                <a:ea typeface="UD デジタル 教科書体 NK-B" panose="02020700000000000000" pitchFamily="18" charset="-128"/>
              </a:rPr>
              <a:t>まで</a:t>
            </a:r>
            <a:r>
              <a:rPr kumimoji="1" lang="ja-JP" altLang="en-US" sz="1100" dirty="0">
                <a:latin typeface="UD デジタル 教科書体 NK-B" panose="02020700000000000000" pitchFamily="18" charset="-128"/>
                <a:ea typeface="UD デジタル 教科書体 NK-B" panose="02020700000000000000" pitchFamily="18" charset="-128"/>
              </a:rPr>
              <a:t>に申し込みください</a:t>
            </a:r>
          </a:p>
        </p:txBody>
      </p:sp>
      <p:sp>
        <p:nvSpPr>
          <p:cNvPr id="51" name="スクロール: 横 50">
            <a:extLst>
              <a:ext uri="{FF2B5EF4-FFF2-40B4-BE49-F238E27FC236}">
                <a16:creationId xmlns:a16="http://schemas.microsoft.com/office/drawing/2014/main" id="{DC63CA21-7F9B-4ACA-B82C-0C792E1D9981}"/>
              </a:ext>
            </a:extLst>
          </p:cNvPr>
          <p:cNvSpPr/>
          <p:nvPr/>
        </p:nvSpPr>
        <p:spPr>
          <a:xfrm>
            <a:off x="4619039" y="3619981"/>
            <a:ext cx="878601" cy="36822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UD デジタル 教科書体 NK-B" panose="02020700000000000000" pitchFamily="18" charset="-128"/>
                <a:ea typeface="UD デジタル 教科書体 NK-B" panose="02020700000000000000" pitchFamily="18" charset="-128"/>
              </a:rPr>
              <a:t>申込方法</a:t>
            </a:r>
          </a:p>
        </p:txBody>
      </p:sp>
      <p:sp>
        <p:nvSpPr>
          <p:cNvPr id="13" name="テキスト ボックス 12">
            <a:extLst>
              <a:ext uri="{FF2B5EF4-FFF2-40B4-BE49-F238E27FC236}">
                <a16:creationId xmlns:a16="http://schemas.microsoft.com/office/drawing/2014/main" id="{DEA12E04-A2A0-4A40-A3D2-BA4B7D83937E}"/>
              </a:ext>
            </a:extLst>
          </p:cNvPr>
          <p:cNvSpPr txBox="1"/>
          <p:nvPr/>
        </p:nvSpPr>
        <p:spPr>
          <a:xfrm>
            <a:off x="6631583" y="5937267"/>
            <a:ext cx="1021374" cy="620426"/>
          </a:xfrm>
          <a:prstGeom prst="rect">
            <a:avLst/>
          </a:prstGeom>
          <a:noFill/>
          <a:ln>
            <a:noFill/>
          </a:ln>
        </p:spPr>
        <p:txBody>
          <a:bodyPr wrap="square" rtlCol="0" anchor="ctr">
            <a:spAutoFit/>
          </a:bodyPr>
          <a:lstStyle/>
          <a:p>
            <a:pPr algn="ctr">
              <a:lnSpc>
                <a:spcPct val="150000"/>
              </a:lnSpc>
            </a:pPr>
            <a:r>
              <a:rPr kumimoji="1" lang="ja-JP" altLang="en-US" sz="1200" b="1" dirty="0">
                <a:latin typeface="UD デジタル 教科書体 NK-B" panose="02020700000000000000" pitchFamily="18" charset="-128"/>
                <a:ea typeface="UD デジタル 教科書体 NK-B" panose="02020700000000000000" pitchFamily="18" charset="-128"/>
              </a:rPr>
              <a:t>めん棒</a:t>
            </a:r>
            <a:endParaRPr kumimoji="1" lang="en-US" altLang="ja-JP" sz="1200" b="1" dirty="0">
              <a:latin typeface="UD デジタル 教科書体 NK-B" panose="02020700000000000000" pitchFamily="18" charset="-128"/>
              <a:ea typeface="UD デジタル 教科書体 NK-B" panose="02020700000000000000" pitchFamily="18" charset="-128"/>
            </a:endParaRPr>
          </a:p>
          <a:p>
            <a:pPr algn="ctr">
              <a:lnSpc>
                <a:spcPct val="150000"/>
              </a:lnSpc>
            </a:pPr>
            <a:r>
              <a:rPr kumimoji="1" lang="en-US" altLang="ja-JP" sz="1200" b="1" dirty="0">
                <a:latin typeface="UD デジタル 教科書体 NK-B" panose="02020700000000000000" pitchFamily="18" charset="-128"/>
                <a:ea typeface="UD デジタル 教科書体 NK-B" panose="02020700000000000000" pitchFamily="18" charset="-128"/>
              </a:rPr>
              <a:t>(45㎝</a:t>
            </a:r>
            <a:r>
              <a:rPr kumimoji="1" lang="ja-JP" altLang="en-US" sz="1200" b="1" dirty="0">
                <a:latin typeface="UD デジタル 教科書体 NK-B" panose="02020700000000000000" pitchFamily="18" charset="-128"/>
                <a:ea typeface="UD デジタル 教科書体 NK-B" panose="02020700000000000000" pitchFamily="18" charset="-128"/>
              </a:rPr>
              <a:t>程度</a:t>
            </a:r>
            <a:r>
              <a:rPr kumimoji="1" lang="en-US" altLang="ja-JP" sz="1200" b="1" dirty="0"/>
              <a:t>)</a:t>
            </a:r>
            <a:endParaRPr kumimoji="1" lang="ja-JP" altLang="en-US" sz="1200" b="1" dirty="0"/>
          </a:p>
        </p:txBody>
      </p:sp>
      <p:pic>
        <p:nvPicPr>
          <p:cNvPr id="6" name="図 5" descr="室内, ボウル, テーブル, 座っている が含まれている画像&#10;&#10;自動的に生成された説明">
            <a:extLst>
              <a:ext uri="{FF2B5EF4-FFF2-40B4-BE49-F238E27FC236}">
                <a16:creationId xmlns:a16="http://schemas.microsoft.com/office/drawing/2014/main" id="{3B7A9E9A-B296-4316-8A48-2CB48273A98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852265" y="6345891"/>
            <a:ext cx="2187414" cy="1522869"/>
          </a:xfrm>
          <a:prstGeom prst="rect">
            <a:avLst/>
          </a:prstGeom>
        </p:spPr>
      </p:pic>
      <p:pic>
        <p:nvPicPr>
          <p:cNvPr id="12" name="図 11" descr="床, テーブル, 木製, 座っている が含まれている画像&#10;&#10;自動的に生成された説明">
            <a:extLst>
              <a:ext uri="{FF2B5EF4-FFF2-40B4-BE49-F238E27FC236}">
                <a16:creationId xmlns:a16="http://schemas.microsoft.com/office/drawing/2014/main" id="{16D3A808-6567-4B94-ABDE-22E6FFDB6D60}"/>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35038" b="57358" l="10000" r="90000">
                        <a14:backgroundMark x1="10825" y1="52617" x2="41340" y2="52437"/>
                      </a14:backgroundRemoval>
                    </a14:imgEffect>
                  </a14:imgLayer>
                </a14:imgProps>
              </a:ext>
              <a:ext uri="{28A0092B-C50C-407E-A947-70E740481C1C}">
                <a14:useLocalDpi xmlns:a14="http://schemas.microsoft.com/office/drawing/2010/main" val="0"/>
              </a:ext>
            </a:extLst>
          </a:blip>
          <a:srcRect t="32248" b="39852"/>
          <a:stretch/>
        </p:blipFill>
        <p:spPr>
          <a:xfrm rot="2795080">
            <a:off x="5443807" y="6185736"/>
            <a:ext cx="2754836" cy="783103"/>
          </a:xfrm>
          <a:prstGeom prst="rect">
            <a:avLst/>
          </a:prstGeom>
          <a:effectLst>
            <a:outerShdw blurRad="444500" dist="38100" dir="5400000" sx="99000" sy="99000" algn="t" rotWithShape="0">
              <a:schemeClr val="bg1">
                <a:alpha val="62000"/>
              </a:schemeClr>
            </a:outerShdw>
          </a:effectLst>
        </p:spPr>
      </p:pic>
      <p:sp>
        <p:nvSpPr>
          <p:cNvPr id="60" name="テキスト ボックス 59">
            <a:extLst>
              <a:ext uri="{FF2B5EF4-FFF2-40B4-BE49-F238E27FC236}">
                <a16:creationId xmlns:a16="http://schemas.microsoft.com/office/drawing/2014/main" id="{75979666-061A-41C6-9771-220A285FB0F4}"/>
              </a:ext>
            </a:extLst>
          </p:cNvPr>
          <p:cNvSpPr txBox="1"/>
          <p:nvPr/>
        </p:nvSpPr>
        <p:spPr>
          <a:xfrm>
            <a:off x="4492606" y="6943014"/>
            <a:ext cx="1131465" cy="621260"/>
          </a:xfrm>
          <a:prstGeom prst="rect">
            <a:avLst/>
          </a:prstGeom>
          <a:noFill/>
          <a:ln>
            <a:noFill/>
          </a:ln>
        </p:spPr>
        <p:txBody>
          <a:bodyPr wrap="square" rtlCol="0" anchor="ctr">
            <a:spAutoFit/>
          </a:bodyPr>
          <a:lstStyle/>
          <a:p>
            <a:pPr algn="ctr">
              <a:lnSpc>
                <a:spcPct val="150000"/>
              </a:lnSpc>
            </a:pPr>
            <a:r>
              <a:rPr kumimoji="1" lang="ja-JP" altLang="en-US" sz="1200" b="1" dirty="0">
                <a:latin typeface="UD デジタル 教科書体 NK-B" panose="02020700000000000000" pitchFamily="18" charset="-128"/>
                <a:ea typeface="UD デジタル 教科書体 NK-B" panose="02020700000000000000" pitchFamily="18" charset="-128"/>
              </a:rPr>
              <a:t>ボール</a:t>
            </a:r>
            <a:endParaRPr kumimoji="1" lang="en-US" altLang="ja-JP" sz="1200" b="1" dirty="0">
              <a:latin typeface="UD デジタル 教科書体 NK-B" panose="02020700000000000000" pitchFamily="18" charset="-128"/>
              <a:ea typeface="UD デジタル 教科書体 NK-B" panose="02020700000000000000" pitchFamily="18" charset="-128"/>
            </a:endParaRPr>
          </a:p>
          <a:p>
            <a:pPr algn="ctr">
              <a:lnSpc>
                <a:spcPct val="150000"/>
              </a:lnSpc>
            </a:pPr>
            <a:r>
              <a:rPr kumimoji="1" lang="en-US" altLang="ja-JP" sz="1200" b="1" dirty="0">
                <a:latin typeface="UD デジタル 教科書体 NK-B" panose="02020700000000000000" pitchFamily="18" charset="-128"/>
                <a:ea typeface="UD デジタル 教科書体 NK-B" panose="02020700000000000000" pitchFamily="18" charset="-128"/>
              </a:rPr>
              <a:t>(30㎝</a:t>
            </a:r>
            <a:r>
              <a:rPr kumimoji="1" lang="ja-JP" altLang="en-US" sz="1200" b="1" dirty="0">
                <a:latin typeface="UD デジタル 教科書体 NK-B" panose="02020700000000000000" pitchFamily="18" charset="-128"/>
                <a:ea typeface="UD デジタル 教科書体 NK-B" panose="02020700000000000000" pitchFamily="18" charset="-128"/>
              </a:rPr>
              <a:t>程度</a:t>
            </a:r>
            <a:r>
              <a:rPr kumimoji="1" lang="en-US" altLang="ja-JP" sz="1200" b="1" dirty="0">
                <a:latin typeface="UD デジタル 教科書体 NK-B" panose="02020700000000000000" pitchFamily="18" charset="-128"/>
                <a:ea typeface="UD デジタル 教科書体 NK-B" panose="02020700000000000000" pitchFamily="18" charset="-128"/>
              </a:rPr>
              <a:t>)</a:t>
            </a:r>
            <a:endParaRPr kumimoji="1" lang="ja-JP" altLang="en-US" sz="1200" b="1" dirty="0">
              <a:latin typeface="UD デジタル 教科書体 NK-B" panose="02020700000000000000" pitchFamily="18" charset="-128"/>
              <a:ea typeface="UD デジタル 教科書体 NK-B" panose="02020700000000000000" pitchFamily="18" charset="-128"/>
            </a:endParaRPr>
          </a:p>
        </p:txBody>
      </p:sp>
      <p:sp>
        <p:nvSpPr>
          <p:cNvPr id="3" name="テキスト ボックス 2">
            <a:extLst>
              <a:ext uri="{FF2B5EF4-FFF2-40B4-BE49-F238E27FC236}">
                <a16:creationId xmlns:a16="http://schemas.microsoft.com/office/drawing/2014/main" id="{AFACD3C8-0097-489F-BE2A-B4368CF8D6AC}"/>
              </a:ext>
            </a:extLst>
          </p:cNvPr>
          <p:cNvSpPr txBox="1"/>
          <p:nvPr/>
        </p:nvSpPr>
        <p:spPr>
          <a:xfrm rot="20469468">
            <a:off x="4631986" y="6085560"/>
            <a:ext cx="1460212" cy="487698"/>
          </a:xfrm>
          <a:prstGeom prst="rect">
            <a:avLst/>
          </a:prstGeom>
          <a:solidFill>
            <a:schemeClr val="tx1"/>
          </a:solidFill>
          <a:ln>
            <a:noFill/>
          </a:ln>
        </p:spPr>
        <p:txBody>
          <a:bodyPr wrap="square" rtlCol="0" anchor="ctr">
            <a:spAutoFit/>
          </a:bodyPr>
          <a:lstStyle/>
          <a:p>
            <a:pPr algn="ctr">
              <a:lnSpc>
                <a:spcPct val="150000"/>
              </a:lnSpc>
            </a:pPr>
            <a:r>
              <a:rPr kumimoji="1" lang="ja-JP" altLang="en-US" sz="900" b="1" dirty="0">
                <a:solidFill>
                  <a:schemeClr val="bg1"/>
                </a:solidFill>
              </a:rPr>
              <a:t>今後実施する「男の料理</a:t>
            </a:r>
            <a:endParaRPr kumimoji="1" lang="en-US" altLang="ja-JP" sz="900" b="1" dirty="0">
              <a:solidFill>
                <a:schemeClr val="bg1"/>
              </a:solidFill>
            </a:endParaRPr>
          </a:p>
          <a:p>
            <a:pPr algn="ctr">
              <a:lnSpc>
                <a:spcPct val="150000"/>
              </a:lnSpc>
            </a:pPr>
            <a:r>
              <a:rPr kumimoji="1" lang="ja-JP" altLang="en-US" sz="900" b="1" dirty="0">
                <a:solidFill>
                  <a:schemeClr val="bg1"/>
                </a:solidFill>
              </a:rPr>
              <a:t>教室」で使用予定！！</a:t>
            </a:r>
          </a:p>
        </p:txBody>
      </p:sp>
    </p:spTree>
    <p:extLst>
      <p:ext uri="{BB962C8B-B14F-4D97-AF65-F5344CB8AC3E}">
        <p14:creationId xmlns:p14="http://schemas.microsoft.com/office/powerpoint/2010/main" val="377985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
            <a:extLst>
              <a:ext uri="{FF2B5EF4-FFF2-40B4-BE49-F238E27FC236}">
                <a16:creationId xmlns:a16="http://schemas.microsoft.com/office/drawing/2014/main" id="{42C91B46-3C4F-43D6-91EF-1889F4DE9263}"/>
              </a:ext>
            </a:extLst>
          </p:cNvPr>
          <p:cNvSpPr txBox="1">
            <a:spLocks/>
          </p:cNvSpPr>
          <p:nvPr/>
        </p:nvSpPr>
        <p:spPr>
          <a:xfrm>
            <a:off x="371082" y="9217187"/>
            <a:ext cx="3027609" cy="1245897"/>
          </a:xfrm>
          <a:prstGeom prst="rect">
            <a:avLst/>
          </a:prstGeom>
        </p:spPr>
        <p:txBody>
          <a:bodyPr vert="horz" lIns="91440" tIns="45720" rIns="91440" bIns="45720" rtlCol="0" anchor="ctr">
            <a:normAutofit/>
          </a:bodyPr>
          <a:lst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a:lstStyle>
          <a:p>
            <a:pPr>
              <a:lnSpc>
                <a:spcPct val="100000"/>
              </a:lnSpc>
            </a:pPr>
            <a:r>
              <a:rPr lang="ja-JP" altLang="en-US" sz="900" kern="100" dirty="0">
                <a:solidFill>
                  <a:srgbClr val="007DEB"/>
                </a:solidFill>
                <a:latin typeface="Rockwell"/>
                <a:ea typeface="ＭＳ ゴシック"/>
                <a:cs typeface="Times New Roman"/>
              </a:rPr>
              <a:t>　</a:t>
            </a:r>
            <a:r>
              <a:rPr lang="ja-JP" altLang="ja-JP" sz="700" b="1" kern="100" baseline="30000" dirty="0">
                <a:solidFill>
                  <a:srgbClr val="404040"/>
                </a:solidFill>
                <a:latin typeface="+mn-ea"/>
                <a:ea typeface="+mn-ea"/>
                <a:cs typeface="Times New Roman"/>
              </a:rPr>
              <a:t>社会福祉法人</a:t>
            </a:r>
            <a:r>
              <a:rPr lang="ja-JP" altLang="en-US" sz="1200" b="1" kern="100" baseline="30000" dirty="0">
                <a:solidFill>
                  <a:srgbClr val="404040"/>
                </a:solidFill>
                <a:latin typeface="+mn-ea"/>
                <a:ea typeface="+mn-ea"/>
                <a:cs typeface="Times New Roman"/>
              </a:rPr>
              <a:t> </a:t>
            </a:r>
            <a:r>
              <a:rPr lang="ja-JP" altLang="ja-JP" sz="900" b="1" kern="100" dirty="0">
                <a:solidFill>
                  <a:srgbClr val="404040"/>
                </a:solidFill>
                <a:latin typeface="+mn-ea"/>
                <a:ea typeface="+mn-ea"/>
                <a:cs typeface="Times New Roman"/>
              </a:rPr>
              <a:t>大阪市平野区社会福祉協議会</a:t>
            </a:r>
            <a:br>
              <a:rPr lang="en-US" altLang="ja-JP" sz="900" kern="100" dirty="0">
                <a:solidFill>
                  <a:srgbClr val="404040"/>
                </a:solidFill>
                <a:latin typeface="+mn-ea"/>
                <a:ea typeface="+mn-ea"/>
                <a:cs typeface="Times New Roman"/>
              </a:rPr>
            </a:br>
            <a:r>
              <a:rPr lang="ja-JP" altLang="ja-JP" sz="1200" b="1" kern="100" dirty="0">
                <a:solidFill>
                  <a:srgbClr val="404040"/>
                </a:solidFill>
                <a:latin typeface="+mn-ea"/>
                <a:ea typeface="+mn-ea"/>
                <a:cs typeface="Times New Roman"/>
              </a:rPr>
              <a:t>平野区ボランティア・市民活動センター</a:t>
            </a:r>
            <a:br>
              <a:rPr lang="en-US" altLang="ja-JP" sz="1200" kern="100" dirty="0">
                <a:solidFill>
                  <a:srgbClr val="404040"/>
                </a:solidFill>
                <a:latin typeface="+mn-ea"/>
                <a:ea typeface="+mn-ea"/>
                <a:cs typeface="Times New Roman"/>
              </a:rPr>
            </a:br>
            <a:r>
              <a:rPr lang="en-US" altLang="ja-JP" sz="1200" kern="100" dirty="0">
                <a:solidFill>
                  <a:srgbClr val="404040"/>
                </a:solidFill>
                <a:latin typeface="Wingdings"/>
                <a:ea typeface="HGP創英角ｺﾞｼｯｸUB"/>
                <a:cs typeface="Times New Roman"/>
              </a:rPr>
              <a:t>(</a:t>
            </a:r>
            <a:r>
              <a:rPr lang="en-US" altLang="ja-JP" sz="1200" b="1" kern="100" dirty="0">
                <a:solidFill>
                  <a:srgbClr val="404040"/>
                </a:solidFill>
                <a:latin typeface="Verdana" panose="020B0604030504040204" pitchFamily="34" charset="0"/>
                <a:ea typeface="Verdana" panose="020B0604030504040204" pitchFamily="34" charset="0"/>
                <a:cs typeface="Times New Roman"/>
              </a:rPr>
              <a:t>06-6795-2200</a:t>
            </a:r>
            <a:r>
              <a:rPr lang="ja-JP" altLang="en-US" sz="1100" b="1" kern="100" dirty="0">
                <a:solidFill>
                  <a:srgbClr val="404040"/>
                </a:solidFill>
                <a:latin typeface="Verdana" panose="020B0604030504040204" pitchFamily="34" charset="0"/>
                <a:ea typeface="Verdana" panose="020B0604030504040204" pitchFamily="34" charset="0"/>
                <a:cs typeface="Times New Roman"/>
              </a:rPr>
              <a:t>　</a:t>
            </a:r>
            <a:r>
              <a:rPr lang="en-US" altLang="ja-JP" sz="1100" kern="100" dirty="0">
                <a:solidFill>
                  <a:srgbClr val="404040"/>
                </a:solidFill>
                <a:latin typeface="メイリオ" panose="020B0604030504040204" pitchFamily="50" charset="-128"/>
                <a:ea typeface="メイリオ" panose="020B0604030504040204" pitchFamily="50" charset="-128"/>
                <a:cs typeface="Times New Roman"/>
              </a:rPr>
              <a:t> </a:t>
            </a:r>
            <a:r>
              <a:rPr lang="ja-JP" altLang="ja-JP" sz="800" kern="100" dirty="0">
                <a:solidFill>
                  <a:srgbClr val="404040"/>
                </a:solidFill>
                <a:latin typeface="メイリオ" panose="020B0604030504040204" pitchFamily="50" charset="-128"/>
                <a:ea typeface="メイリオ" panose="020B0604030504040204" pitchFamily="50" charset="-128"/>
                <a:cs typeface="Times New Roman"/>
              </a:rPr>
              <a:t>担当：</a:t>
            </a:r>
            <a:r>
              <a:rPr lang="ja-JP" altLang="en-US" sz="800" kern="100" dirty="0">
                <a:solidFill>
                  <a:srgbClr val="404040"/>
                </a:solidFill>
                <a:latin typeface="メイリオ" panose="020B0604030504040204" pitchFamily="50" charset="-128"/>
                <a:ea typeface="メイリオ" panose="020B0604030504040204" pitchFamily="50" charset="-128"/>
                <a:cs typeface="Times New Roman"/>
              </a:rPr>
              <a:t>井上</a:t>
            </a:r>
            <a:br>
              <a:rPr lang="en-US" altLang="ja-JP" sz="900" kern="100" dirty="0">
                <a:solidFill>
                  <a:srgbClr val="404040"/>
                </a:solidFill>
                <a:latin typeface="+mn-ea"/>
                <a:ea typeface="+mn-ea"/>
                <a:cs typeface="Times New Roman"/>
              </a:rPr>
            </a:br>
            <a:r>
              <a:rPr lang="ja-JP" altLang="en-US" sz="800" kern="100" dirty="0">
                <a:solidFill>
                  <a:srgbClr val="FF6600"/>
                </a:solidFill>
                <a:latin typeface="+mj-ea"/>
                <a:ea typeface="+mn-ea"/>
                <a:cs typeface="Times New Roman"/>
              </a:rPr>
              <a:t>●</a:t>
            </a:r>
            <a:r>
              <a:rPr lang="ja-JP" altLang="en-US" sz="800" b="1" kern="100" dirty="0">
                <a:solidFill>
                  <a:srgbClr val="404040"/>
                </a:solidFill>
                <a:latin typeface="+mj-ea"/>
                <a:cs typeface="Times New Roman"/>
              </a:rPr>
              <a:t>所在地：〒</a:t>
            </a:r>
            <a:r>
              <a:rPr lang="en-US" altLang="ja-JP" sz="800" b="1" kern="100" dirty="0">
                <a:solidFill>
                  <a:srgbClr val="404040"/>
                </a:solidFill>
                <a:latin typeface="+mj-ea"/>
                <a:cs typeface="Times New Roman"/>
              </a:rPr>
              <a:t>547-0043</a:t>
            </a:r>
            <a:r>
              <a:rPr lang="ja-JP" altLang="en-US" sz="800" b="1" kern="100" dirty="0">
                <a:solidFill>
                  <a:srgbClr val="404040"/>
                </a:solidFill>
                <a:latin typeface="+mj-ea"/>
                <a:cs typeface="Times New Roman"/>
              </a:rPr>
              <a:t> 大阪市平野区平野東</a:t>
            </a:r>
            <a:r>
              <a:rPr lang="en-US" altLang="ja-JP" sz="800" b="1" kern="100" dirty="0">
                <a:solidFill>
                  <a:srgbClr val="404040"/>
                </a:solidFill>
                <a:latin typeface="+mj-ea"/>
                <a:cs typeface="Times New Roman"/>
              </a:rPr>
              <a:t>2-1-30 </a:t>
            </a:r>
            <a:br>
              <a:rPr lang="en-US" altLang="ja-JP" sz="800" kern="100" dirty="0">
                <a:solidFill>
                  <a:srgbClr val="404040"/>
                </a:solidFill>
                <a:latin typeface="+mj-ea"/>
                <a:cs typeface="Times New Roman"/>
              </a:rPr>
            </a:br>
            <a:r>
              <a:rPr lang="ja-JP" altLang="en-US" sz="800" kern="100" dirty="0">
                <a:solidFill>
                  <a:srgbClr val="404040"/>
                </a:solidFill>
                <a:latin typeface="+mj-ea"/>
                <a:cs typeface="Times New Roman"/>
              </a:rPr>
              <a:t>　</a:t>
            </a:r>
            <a:r>
              <a:rPr lang="ja-JP" altLang="en-US" sz="800" b="1" kern="100" dirty="0">
                <a:solidFill>
                  <a:srgbClr val="404040"/>
                </a:solidFill>
                <a:latin typeface="+mj-ea"/>
                <a:cs typeface="Times New Roman"/>
              </a:rPr>
              <a:t>平野区在宅サービスセンター（にこにこセンター）</a:t>
            </a:r>
            <a:br>
              <a:rPr lang="en-US" altLang="ja-JP" sz="800" b="1" kern="100" dirty="0">
                <a:solidFill>
                  <a:srgbClr val="404040"/>
                </a:solidFill>
                <a:latin typeface="+mj-ea"/>
                <a:cs typeface="Times New Roman"/>
              </a:rPr>
            </a:br>
            <a:r>
              <a:rPr lang="ja-JP" altLang="en-US" sz="800" kern="100" dirty="0">
                <a:solidFill>
                  <a:srgbClr val="404040"/>
                </a:solidFill>
                <a:latin typeface="+mj-ea"/>
                <a:cs typeface="Times New Roman"/>
              </a:rPr>
              <a:t>　</a:t>
            </a:r>
            <a:r>
              <a:rPr lang="en-US" altLang="ja-JP" sz="800" kern="100" dirty="0">
                <a:solidFill>
                  <a:srgbClr val="404040"/>
                </a:solidFill>
                <a:latin typeface="メイリオ" panose="020B0604030504040204" pitchFamily="50" charset="-128"/>
                <a:ea typeface="メイリオ" panose="020B0604030504040204" pitchFamily="50" charset="-128"/>
                <a:cs typeface="Times New Roman"/>
              </a:rPr>
              <a:t>TEL </a:t>
            </a:r>
            <a:r>
              <a:rPr lang="en-US" altLang="ja-JP" sz="800" b="1" kern="100" dirty="0">
                <a:solidFill>
                  <a:srgbClr val="404040"/>
                </a:solidFill>
                <a:latin typeface="メイリオ" panose="020B0604030504040204" pitchFamily="50" charset="-128"/>
                <a:ea typeface="メイリオ" panose="020B0604030504040204" pitchFamily="50" charset="-128"/>
                <a:cs typeface="Times New Roman"/>
              </a:rPr>
              <a:t>06-6795-2525</a:t>
            </a:r>
            <a:r>
              <a:rPr lang="ja-JP" altLang="en-US" sz="800" kern="100" dirty="0">
                <a:solidFill>
                  <a:srgbClr val="404040"/>
                </a:solidFill>
                <a:latin typeface="メイリオ" panose="020B0604030504040204" pitchFamily="50" charset="-128"/>
                <a:ea typeface="メイリオ" panose="020B0604030504040204" pitchFamily="50" charset="-128"/>
                <a:cs typeface="Times New Roman"/>
              </a:rPr>
              <a:t>　</a:t>
            </a:r>
            <a:r>
              <a:rPr lang="en-US" altLang="ja-JP" sz="800" kern="100" dirty="0">
                <a:solidFill>
                  <a:srgbClr val="404040"/>
                </a:solidFill>
                <a:latin typeface="メイリオ" panose="020B0604030504040204" pitchFamily="50" charset="-128"/>
                <a:ea typeface="メイリオ" panose="020B0604030504040204" pitchFamily="50" charset="-128"/>
                <a:cs typeface="Times New Roman"/>
              </a:rPr>
              <a:t>FAX </a:t>
            </a:r>
            <a:r>
              <a:rPr lang="en-US" altLang="ja-JP" sz="800" b="1" kern="100" dirty="0">
                <a:solidFill>
                  <a:srgbClr val="404040"/>
                </a:solidFill>
                <a:latin typeface="メイリオ" panose="020B0604030504040204" pitchFamily="50" charset="-128"/>
                <a:ea typeface="メイリオ" panose="020B0604030504040204" pitchFamily="50" charset="-128"/>
                <a:cs typeface="Times New Roman"/>
              </a:rPr>
              <a:t>06-6795-2929</a:t>
            </a:r>
            <a:br>
              <a:rPr lang="en-US" altLang="ja-JP" sz="800" kern="100" dirty="0">
                <a:solidFill>
                  <a:srgbClr val="404040"/>
                </a:solidFill>
                <a:latin typeface="+mj-ea"/>
                <a:cs typeface="Times New Roman"/>
              </a:rPr>
            </a:br>
            <a:r>
              <a:rPr lang="ja-JP" altLang="en-US" sz="800" kern="100" dirty="0">
                <a:solidFill>
                  <a:srgbClr val="FF6600"/>
                </a:solidFill>
                <a:latin typeface="+mj-ea"/>
                <a:cs typeface="Times New Roman"/>
              </a:rPr>
              <a:t>●</a:t>
            </a:r>
            <a:r>
              <a:rPr lang="ja-JP" altLang="en-US" sz="800" b="1" kern="100" dirty="0">
                <a:solidFill>
                  <a:srgbClr val="404040"/>
                </a:solidFill>
                <a:latin typeface="+mj-ea"/>
                <a:cs typeface="Times New Roman"/>
              </a:rPr>
              <a:t>開館時間：平日</a:t>
            </a:r>
            <a:r>
              <a:rPr lang="en-US" altLang="ja-JP" sz="800" b="1" kern="100" dirty="0">
                <a:solidFill>
                  <a:srgbClr val="404040"/>
                </a:solidFill>
                <a:latin typeface="+mj-ea"/>
                <a:cs typeface="Times New Roman"/>
              </a:rPr>
              <a:t>9</a:t>
            </a:r>
            <a:r>
              <a:rPr lang="ja-JP" altLang="en-US" sz="800" b="1" kern="100" dirty="0">
                <a:solidFill>
                  <a:srgbClr val="404040"/>
                </a:solidFill>
                <a:latin typeface="+mj-ea"/>
                <a:cs typeface="Times New Roman"/>
              </a:rPr>
              <a:t>：</a:t>
            </a:r>
            <a:r>
              <a:rPr lang="en-US" altLang="ja-JP" sz="800" b="1" kern="100" dirty="0">
                <a:solidFill>
                  <a:srgbClr val="404040"/>
                </a:solidFill>
                <a:latin typeface="+mj-ea"/>
                <a:cs typeface="Times New Roman"/>
              </a:rPr>
              <a:t>00</a:t>
            </a:r>
            <a:r>
              <a:rPr lang="ja-JP" altLang="en-US" sz="800" b="1" kern="100" dirty="0">
                <a:solidFill>
                  <a:srgbClr val="404040"/>
                </a:solidFill>
                <a:latin typeface="+mj-ea"/>
                <a:cs typeface="Times New Roman"/>
              </a:rPr>
              <a:t>～</a:t>
            </a:r>
            <a:r>
              <a:rPr lang="en-US" altLang="ja-JP" sz="800" b="1" kern="100" dirty="0">
                <a:solidFill>
                  <a:srgbClr val="404040"/>
                </a:solidFill>
                <a:latin typeface="+mj-ea"/>
                <a:cs typeface="Times New Roman"/>
              </a:rPr>
              <a:t>19</a:t>
            </a:r>
            <a:r>
              <a:rPr lang="ja-JP" altLang="en-US" sz="800" b="1" kern="100" dirty="0">
                <a:solidFill>
                  <a:srgbClr val="404040"/>
                </a:solidFill>
                <a:latin typeface="+mj-ea"/>
                <a:cs typeface="Times New Roman"/>
              </a:rPr>
              <a:t>：</a:t>
            </a:r>
            <a:r>
              <a:rPr lang="en-US" altLang="ja-JP" sz="800" b="1" kern="100" dirty="0">
                <a:solidFill>
                  <a:srgbClr val="404040"/>
                </a:solidFill>
                <a:latin typeface="+mj-ea"/>
                <a:cs typeface="Times New Roman"/>
              </a:rPr>
              <a:t>00</a:t>
            </a:r>
            <a:r>
              <a:rPr lang="ja-JP" altLang="en-US" sz="800" b="1" kern="100" dirty="0">
                <a:solidFill>
                  <a:srgbClr val="404040"/>
                </a:solidFill>
                <a:latin typeface="+mj-ea"/>
                <a:cs typeface="Times New Roman"/>
              </a:rPr>
              <a:t> （土曜日</a:t>
            </a:r>
            <a:r>
              <a:rPr lang="en-US" altLang="ja-JP" sz="800" b="1" kern="100" dirty="0">
                <a:solidFill>
                  <a:srgbClr val="404040"/>
                </a:solidFill>
                <a:latin typeface="+mj-ea"/>
                <a:cs typeface="Times New Roman"/>
              </a:rPr>
              <a:t>17</a:t>
            </a:r>
            <a:r>
              <a:rPr lang="ja-JP" altLang="en-US" sz="800" b="1" kern="100" dirty="0">
                <a:solidFill>
                  <a:srgbClr val="404040"/>
                </a:solidFill>
                <a:latin typeface="+mj-ea"/>
                <a:cs typeface="Times New Roman"/>
              </a:rPr>
              <a:t>：</a:t>
            </a:r>
            <a:r>
              <a:rPr lang="en-US" altLang="ja-JP" sz="800" b="1" kern="100" dirty="0">
                <a:solidFill>
                  <a:srgbClr val="404040"/>
                </a:solidFill>
                <a:latin typeface="+mj-ea"/>
                <a:cs typeface="Times New Roman"/>
              </a:rPr>
              <a:t>30</a:t>
            </a:r>
            <a:r>
              <a:rPr lang="ja-JP" altLang="en-US" sz="800" b="1" kern="100" dirty="0">
                <a:solidFill>
                  <a:srgbClr val="404040"/>
                </a:solidFill>
                <a:latin typeface="+mj-ea"/>
                <a:cs typeface="Times New Roman"/>
              </a:rPr>
              <a:t>まで）</a:t>
            </a:r>
            <a:br>
              <a:rPr lang="en-US" altLang="ja-JP" sz="800" b="1" kern="100" dirty="0">
                <a:solidFill>
                  <a:srgbClr val="404040"/>
                </a:solidFill>
                <a:latin typeface="+mj-ea"/>
                <a:cs typeface="Times New Roman"/>
              </a:rPr>
            </a:br>
            <a:r>
              <a:rPr lang="ja-JP" altLang="en-US" sz="800" b="1" kern="100" dirty="0">
                <a:solidFill>
                  <a:srgbClr val="FF6600"/>
                </a:solidFill>
                <a:latin typeface="+mj-ea"/>
                <a:cs typeface="Times New Roman"/>
              </a:rPr>
              <a:t>●</a:t>
            </a:r>
            <a:r>
              <a:rPr lang="ja-JP" altLang="en-US" sz="800" b="1" kern="100" dirty="0">
                <a:solidFill>
                  <a:srgbClr val="404040"/>
                </a:solidFill>
                <a:latin typeface="+mj-ea"/>
                <a:cs typeface="Times New Roman"/>
              </a:rPr>
              <a:t>休館日：日・祝・年末年始</a:t>
            </a:r>
            <a:endParaRPr lang="ja-JP" altLang="en-US" sz="800" b="1" dirty="0">
              <a:latin typeface="+mj-ea"/>
            </a:endParaRPr>
          </a:p>
        </p:txBody>
      </p:sp>
      <p:sp>
        <p:nvSpPr>
          <p:cNvPr id="17" name="テキスト ボックス 16">
            <a:extLst>
              <a:ext uri="{FF2B5EF4-FFF2-40B4-BE49-F238E27FC236}">
                <a16:creationId xmlns:a16="http://schemas.microsoft.com/office/drawing/2014/main" id="{47504D7E-17FB-4139-A467-8946959BBE30}"/>
              </a:ext>
            </a:extLst>
          </p:cNvPr>
          <p:cNvSpPr txBox="1"/>
          <p:nvPr/>
        </p:nvSpPr>
        <p:spPr>
          <a:xfrm>
            <a:off x="194662" y="9217187"/>
            <a:ext cx="195814" cy="1245897"/>
          </a:xfrm>
          <a:prstGeom prst="rect">
            <a:avLst/>
          </a:prstGeom>
          <a:solidFill>
            <a:srgbClr val="FF6600"/>
          </a:solidFill>
        </p:spPr>
        <p:txBody>
          <a:bodyPr vert="eaVert" wrap="square" lIns="36000" tIns="36000" rIns="36000" bIns="36000"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申し込み・お問い合わせ</a:t>
            </a:r>
          </a:p>
        </p:txBody>
      </p:sp>
      <p:pic>
        <p:nvPicPr>
          <p:cNvPr id="18" name="Picture 9">
            <a:extLst>
              <a:ext uri="{FF2B5EF4-FFF2-40B4-BE49-F238E27FC236}">
                <a16:creationId xmlns:a16="http://schemas.microsoft.com/office/drawing/2014/main" id="{941C9D18-2B33-49AB-BC24-C4F83C45ACB6}"/>
              </a:ext>
            </a:extLst>
          </p:cNvPr>
          <p:cNvPicPr/>
          <p:nvPr/>
        </p:nvPicPr>
        <p:blipFill>
          <a:blip r:embed="rId3" cstate="print">
            <a:lum bright="6000"/>
            <a:grayscl/>
            <a:extLst>
              <a:ext uri="{28A0092B-C50C-407E-A947-70E740481C1C}">
                <a14:useLocalDpi xmlns:a14="http://schemas.microsoft.com/office/drawing/2010/main" val="0"/>
              </a:ext>
            </a:extLst>
          </a:blip>
          <a:srcRect/>
          <a:stretch>
            <a:fillRect/>
          </a:stretch>
        </p:blipFill>
        <p:spPr bwMode="auto">
          <a:xfrm>
            <a:off x="451253" y="9289698"/>
            <a:ext cx="115643" cy="105508"/>
          </a:xfrm>
          <a:prstGeom prst="rect">
            <a:avLst/>
          </a:prstGeom>
          <a:noFill/>
          <a:ln>
            <a:noFill/>
          </a:ln>
        </p:spPr>
      </p:pic>
      <p:pic>
        <p:nvPicPr>
          <p:cNvPr id="19" name="図 18" descr="\\rs-ec32-cld\share\QR_Code.png">
            <a:extLst>
              <a:ext uri="{FF2B5EF4-FFF2-40B4-BE49-F238E27FC236}">
                <a16:creationId xmlns:a16="http://schemas.microsoft.com/office/drawing/2014/main" id="{BC8D4B48-43A0-4B0D-BDF5-F322961144B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650598" y="9420286"/>
            <a:ext cx="595993" cy="582083"/>
          </a:xfrm>
          <a:prstGeom prst="rect">
            <a:avLst/>
          </a:prstGeom>
          <a:noFill/>
          <a:ln>
            <a:noFill/>
          </a:ln>
        </p:spPr>
      </p:pic>
      <p:grpSp>
        <p:nvGrpSpPr>
          <p:cNvPr id="20" name="グループ化 19">
            <a:extLst>
              <a:ext uri="{FF2B5EF4-FFF2-40B4-BE49-F238E27FC236}">
                <a16:creationId xmlns:a16="http://schemas.microsoft.com/office/drawing/2014/main" id="{0CE34624-1CEE-4279-9FAB-B033B3148700}"/>
              </a:ext>
            </a:extLst>
          </p:cNvPr>
          <p:cNvGrpSpPr/>
          <p:nvPr/>
        </p:nvGrpSpPr>
        <p:grpSpPr>
          <a:xfrm>
            <a:off x="3139511" y="10172033"/>
            <a:ext cx="2115089" cy="341595"/>
            <a:chOff x="3052699" y="10243077"/>
            <a:chExt cx="2115089" cy="341595"/>
          </a:xfrm>
        </p:grpSpPr>
        <p:pic>
          <p:nvPicPr>
            <p:cNvPr id="21" name="図 20">
              <a:extLst>
                <a:ext uri="{FF2B5EF4-FFF2-40B4-BE49-F238E27FC236}">
                  <a16:creationId xmlns:a16="http://schemas.microsoft.com/office/drawing/2014/main" id="{6A835A7D-F720-4A64-AB5F-6C5438D518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8110" y="10268385"/>
              <a:ext cx="1819678" cy="316287"/>
            </a:xfrm>
            <a:prstGeom prst="rect">
              <a:avLst/>
            </a:prstGeom>
          </p:spPr>
        </p:pic>
        <p:sp>
          <p:nvSpPr>
            <p:cNvPr id="22" name="正方形/長方形 21">
              <a:extLst>
                <a:ext uri="{FF2B5EF4-FFF2-40B4-BE49-F238E27FC236}">
                  <a16:creationId xmlns:a16="http://schemas.microsoft.com/office/drawing/2014/main" id="{3B01382B-4180-4241-83D2-8FA107458576}"/>
                </a:ext>
              </a:extLst>
            </p:cNvPr>
            <p:cNvSpPr/>
            <p:nvPr/>
          </p:nvSpPr>
          <p:spPr>
            <a:xfrm>
              <a:off x="3348110" y="10243077"/>
              <a:ext cx="1524266" cy="230832"/>
            </a:xfrm>
            <a:prstGeom prst="rect">
              <a:avLst/>
            </a:prstGeom>
          </p:spPr>
          <p:txBody>
            <a:bodyPr wrap="square">
              <a:spAutoFit/>
            </a:bodyPr>
            <a:lstStyle/>
            <a:p>
              <a:r>
                <a:rPr lang="ja-JP" altLang="en-US" sz="900" dirty="0">
                  <a:latin typeface="ＭＳ ゴシック" panose="020B0609070205080204" pitchFamily="49" charset="-128"/>
                  <a:ea typeface="ＭＳ ゴシック" panose="020B0609070205080204" pitchFamily="49" charset="-128"/>
                </a:rPr>
                <a:t>平野区社会福祉協議会｜</a:t>
              </a:r>
            </a:p>
          </p:txBody>
        </p:sp>
        <p:pic>
          <p:nvPicPr>
            <p:cNvPr id="23" name="図 22" descr="クリップアート が含まれている画像&#10;&#10;高い精度で生成された説明">
              <a:extLst>
                <a:ext uri="{FF2B5EF4-FFF2-40B4-BE49-F238E27FC236}">
                  <a16:creationId xmlns:a16="http://schemas.microsoft.com/office/drawing/2014/main" id="{1F3373D9-841B-4754-8A47-3A52C26F72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52699" y="10243078"/>
              <a:ext cx="238125" cy="238125"/>
            </a:xfrm>
            <a:prstGeom prst="rect">
              <a:avLst/>
            </a:prstGeom>
          </p:spPr>
        </p:pic>
      </p:grpSp>
      <p:pic>
        <p:nvPicPr>
          <p:cNvPr id="24" name="図 23" descr="ベクトル グラフィックス が含まれている画像&#10;&#10;自動的に生成された説明">
            <a:extLst>
              <a:ext uri="{FF2B5EF4-FFF2-40B4-BE49-F238E27FC236}">
                <a16:creationId xmlns:a16="http://schemas.microsoft.com/office/drawing/2014/main" id="{4B5C4648-B89F-4A65-897E-02ACBC844049}"/>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4852" t="11160" r="23096" b="11155"/>
          <a:stretch/>
        </p:blipFill>
        <p:spPr>
          <a:xfrm>
            <a:off x="4266806" y="9219763"/>
            <a:ext cx="494496" cy="768132"/>
          </a:xfrm>
          <a:prstGeom prst="rect">
            <a:avLst/>
          </a:prstGeom>
        </p:spPr>
      </p:pic>
      <p:sp>
        <p:nvSpPr>
          <p:cNvPr id="25" name="テキスト ボックス 24">
            <a:extLst>
              <a:ext uri="{FF2B5EF4-FFF2-40B4-BE49-F238E27FC236}">
                <a16:creationId xmlns:a16="http://schemas.microsoft.com/office/drawing/2014/main" id="{DDC50945-EFAC-4D6A-9D1F-A958F72EA7E8}"/>
              </a:ext>
            </a:extLst>
          </p:cNvPr>
          <p:cNvSpPr txBox="1"/>
          <p:nvPr/>
        </p:nvSpPr>
        <p:spPr>
          <a:xfrm>
            <a:off x="4651572" y="9612737"/>
            <a:ext cx="595993" cy="184666"/>
          </a:xfrm>
          <a:prstGeom prst="rect">
            <a:avLst/>
          </a:prstGeom>
          <a:noFill/>
          <a:ln>
            <a:noFill/>
          </a:ln>
        </p:spPr>
        <p:txBody>
          <a:bodyPr wrap="square" rtlCol="0">
            <a:spAutoFit/>
          </a:bodyPr>
          <a:lstStyle/>
          <a:p>
            <a:r>
              <a:rPr kumimoji="1" lang="ja-JP" altLang="en-US" sz="600" dirty="0">
                <a:latin typeface="えるまー" panose="02000600000000000000" pitchFamily="2" charset="-128"/>
                <a:ea typeface="えるまー" panose="02000600000000000000" pitchFamily="2" charset="-128"/>
              </a:rPr>
              <a:t>にこりん</a:t>
            </a:r>
          </a:p>
        </p:txBody>
      </p:sp>
      <p:cxnSp>
        <p:nvCxnSpPr>
          <p:cNvPr id="26" name="直線コネクタ 25">
            <a:extLst>
              <a:ext uri="{FF2B5EF4-FFF2-40B4-BE49-F238E27FC236}">
                <a16:creationId xmlns:a16="http://schemas.microsoft.com/office/drawing/2014/main" id="{8913E45C-D447-42C2-9277-78686FCF46B1}"/>
              </a:ext>
            </a:extLst>
          </p:cNvPr>
          <p:cNvCxnSpPr>
            <a:cxnSpLocks/>
          </p:cNvCxnSpPr>
          <p:nvPr/>
        </p:nvCxnSpPr>
        <p:spPr>
          <a:xfrm>
            <a:off x="159637" y="9039574"/>
            <a:ext cx="7210714" cy="0"/>
          </a:xfrm>
          <a:prstGeom prst="line">
            <a:avLst/>
          </a:prstGeom>
          <a:ln w="12700">
            <a:solidFill>
              <a:srgbClr val="FF6600"/>
            </a:solidFill>
            <a:prstDash val="dash"/>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E25121F2-0AB6-4FC8-B90D-04E4AF441F7F}"/>
              </a:ext>
            </a:extLst>
          </p:cNvPr>
          <p:cNvSpPr txBox="1"/>
          <p:nvPr/>
        </p:nvSpPr>
        <p:spPr>
          <a:xfrm>
            <a:off x="3082498" y="9870062"/>
            <a:ext cx="2345277" cy="307777"/>
          </a:xfrm>
          <a:prstGeom prst="rect">
            <a:avLst/>
          </a:prstGeom>
          <a:noFill/>
        </p:spPr>
        <p:txBody>
          <a:bodyPr wrap="square" rtlCol="0">
            <a:spAutoFit/>
          </a:bodyPr>
          <a:lstStyle/>
          <a:p>
            <a:pPr>
              <a:lnSpc>
                <a:spcPct val="200000"/>
              </a:lnSpc>
            </a:pPr>
            <a:r>
              <a:rPr lang="ja-JP" altLang="en-US" sz="600" dirty="0">
                <a:latin typeface="メイリオ" panose="020B0604030504040204" pitchFamily="50" charset="-128"/>
                <a:ea typeface="メイリオ" panose="020B0604030504040204" pitchFamily="50" charset="-128"/>
              </a:rPr>
              <a:t>ホームページ</a:t>
            </a:r>
            <a:r>
              <a:rPr lang="ja-JP" altLang="en-US" sz="600" dirty="0">
                <a:solidFill>
                  <a:srgbClr val="3B5998"/>
                </a:solidFill>
                <a:latin typeface="メイリオ" panose="020B0604030504040204" pitchFamily="50" charset="-128"/>
                <a:ea typeface="メイリオ" panose="020B0604030504040204" pitchFamily="50" charset="-128"/>
              </a:rPr>
              <a:t>　</a:t>
            </a:r>
            <a:r>
              <a:rPr lang="en-US" altLang="ja-JP" sz="800" dirty="0">
                <a:solidFill>
                  <a:srgbClr val="3B5998"/>
                </a:solidFill>
                <a:latin typeface="メイリオ" panose="020B0604030504040204" pitchFamily="50" charset="-128"/>
                <a:ea typeface="メイリオ" panose="020B0604030504040204" pitchFamily="50" charset="-128"/>
              </a:rPr>
              <a:t>http://hirano-kushakyo.or.jp/</a:t>
            </a:r>
            <a:endParaRPr lang="en-US" altLang="ja-JP" sz="700" u="heavy" dirty="0">
              <a:uFill>
                <a:solidFill>
                  <a:schemeClr val="bg1">
                    <a:lumMod val="65000"/>
                  </a:schemeClr>
                </a:solidFill>
              </a:uFill>
            </a:endParaRPr>
          </a:p>
        </p:txBody>
      </p:sp>
      <p:pic>
        <p:nvPicPr>
          <p:cNvPr id="28" name="図 27">
            <a:extLst>
              <a:ext uri="{FF2B5EF4-FFF2-40B4-BE49-F238E27FC236}">
                <a16:creationId xmlns:a16="http://schemas.microsoft.com/office/drawing/2014/main" id="{26FF8A19-45DD-4FCD-983A-F3F04078E6E2}"/>
              </a:ext>
            </a:extLst>
          </p:cNvPr>
          <p:cNvPicPr>
            <a:picLocks noChangeAspect="1"/>
          </p:cNvPicPr>
          <p:nvPr/>
        </p:nvPicPr>
        <p:blipFill>
          <a:blip r:embed="rId8"/>
          <a:stretch>
            <a:fillRect/>
          </a:stretch>
        </p:blipFill>
        <p:spPr>
          <a:xfrm>
            <a:off x="5326912" y="9148924"/>
            <a:ext cx="2083118" cy="1435037"/>
          </a:xfrm>
          <a:prstGeom prst="rect">
            <a:avLst/>
          </a:prstGeom>
        </p:spPr>
      </p:pic>
      <p:sp>
        <p:nvSpPr>
          <p:cNvPr id="29" name="正方形/長方形 28">
            <a:extLst>
              <a:ext uri="{FF2B5EF4-FFF2-40B4-BE49-F238E27FC236}">
                <a16:creationId xmlns:a16="http://schemas.microsoft.com/office/drawing/2014/main" id="{00000000-0008-0000-0000-0000F8000000}"/>
              </a:ext>
            </a:extLst>
          </p:cNvPr>
          <p:cNvSpPr/>
          <p:nvPr/>
        </p:nvSpPr>
        <p:spPr>
          <a:xfrm>
            <a:off x="0" y="-16066"/>
            <a:ext cx="7572962" cy="890297"/>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900" dirty="0">
                <a:latin typeface="HGS創英角ﾎﾟｯﾌﾟ体" panose="040B0A00000000000000" pitchFamily="50" charset="-128"/>
                <a:ea typeface="HGS創英角ﾎﾟｯﾌﾟ体" panose="040B0A00000000000000" pitchFamily="50" charset="-128"/>
              </a:rPr>
              <a:t>ボランティア募集、イベント・セミナー情報などなど</a:t>
            </a:r>
            <a:endParaRPr kumimoji="1" lang="en-US" altLang="ja-JP" sz="900" dirty="0">
              <a:latin typeface="HGS創英角ﾎﾟｯﾌﾟ体" panose="040B0A00000000000000" pitchFamily="50" charset="-128"/>
              <a:ea typeface="HGS創英角ﾎﾟｯﾌﾟ体" panose="040B0A00000000000000" pitchFamily="50" charset="-128"/>
            </a:endParaRPr>
          </a:p>
          <a:p>
            <a:pPr algn="ctr"/>
            <a:r>
              <a:rPr kumimoji="1" lang="ja-JP" altLang="en-US" sz="2800" dirty="0">
                <a:latin typeface="HGS創英角ﾎﾟｯﾌﾟ体" panose="040B0A00000000000000" pitchFamily="50" charset="-128"/>
                <a:ea typeface="HGS創英角ﾎﾟｯﾌﾟ体" panose="040B0A00000000000000" pitchFamily="50" charset="-128"/>
              </a:rPr>
              <a:t>に こ に こ 情 報 ひ ろ ば</a:t>
            </a:r>
            <a:endParaRPr kumimoji="1" lang="en-US" altLang="ja-JP" sz="2800" dirty="0">
              <a:solidFill>
                <a:srgbClr val="FF6600"/>
              </a:solidFill>
              <a:latin typeface="HGS創英角ﾎﾟｯﾌﾟ体" panose="040B0A00000000000000" pitchFamily="50" charset="-128"/>
              <a:ea typeface="HGS創英角ﾎﾟｯﾌﾟ体" panose="040B0A00000000000000" pitchFamily="50" charset="-128"/>
            </a:endParaRPr>
          </a:p>
          <a:p>
            <a:pPr algn="ctr"/>
            <a:r>
              <a:rPr kumimoji="1" lang="ja-JP" altLang="en-US" sz="1200" dirty="0">
                <a:latin typeface="HGP創英角ｺﾞｼｯｸUB" panose="020B0900000000000000" pitchFamily="50" charset="-128"/>
                <a:ea typeface="HGP創英角ｺﾞｼｯｸUB" panose="020B0900000000000000" pitchFamily="50" charset="-128"/>
              </a:rPr>
              <a:t>お問い合わせ・お申込みは平野区ボランティア・市民活動センターまで</a:t>
            </a:r>
          </a:p>
        </p:txBody>
      </p:sp>
      <p:sp>
        <p:nvSpPr>
          <p:cNvPr id="32" name="正方形/長方形 31">
            <a:extLst>
              <a:ext uri="{FF2B5EF4-FFF2-40B4-BE49-F238E27FC236}">
                <a16:creationId xmlns:a16="http://schemas.microsoft.com/office/drawing/2014/main" id="{64D97065-90BC-4E12-B967-2F563831A460}"/>
              </a:ext>
            </a:extLst>
          </p:cNvPr>
          <p:cNvSpPr/>
          <p:nvPr/>
        </p:nvSpPr>
        <p:spPr>
          <a:xfrm>
            <a:off x="-15007" y="2777683"/>
            <a:ext cx="3794843" cy="2251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en-US" altLang="ja-JP" sz="1400">
              <a:solidFill>
                <a:schemeClr val="tx1"/>
              </a:solidFill>
              <a:latin typeface="HGP創英角ﾎﾟｯﾌﾟ体" panose="040B0A00000000000000" pitchFamily="50" charset="-128"/>
              <a:ea typeface="HGP創英角ﾎﾟｯﾌﾟ体" panose="040B0A00000000000000" pitchFamily="50" charset="-128"/>
            </a:endParaRPr>
          </a:p>
        </p:txBody>
      </p:sp>
      <p:grpSp>
        <p:nvGrpSpPr>
          <p:cNvPr id="5" name="グループ化 4">
            <a:extLst>
              <a:ext uri="{FF2B5EF4-FFF2-40B4-BE49-F238E27FC236}">
                <a16:creationId xmlns:a16="http://schemas.microsoft.com/office/drawing/2014/main" id="{D702E6F8-757D-4BAA-91D8-0C09A1693819}"/>
              </a:ext>
            </a:extLst>
          </p:cNvPr>
          <p:cNvGrpSpPr/>
          <p:nvPr/>
        </p:nvGrpSpPr>
        <p:grpSpPr>
          <a:xfrm>
            <a:off x="2628241" y="2750585"/>
            <a:ext cx="2419083" cy="3034847"/>
            <a:chOff x="4786226" y="4574193"/>
            <a:chExt cx="2758612" cy="1897075"/>
          </a:xfrm>
        </p:grpSpPr>
        <p:sp>
          <p:nvSpPr>
            <p:cNvPr id="46" name="正方形/長方形 45">
              <a:extLst>
                <a:ext uri="{FF2B5EF4-FFF2-40B4-BE49-F238E27FC236}">
                  <a16:creationId xmlns:a16="http://schemas.microsoft.com/office/drawing/2014/main" id="{00000000-0008-0000-0000-0000F7000000}"/>
                </a:ext>
              </a:extLst>
            </p:cNvPr>
            <p:cNvSpPr/>
            <p:nvPr/>
          </p:nvSpPr>
          <p:spPr>
            <a:xfrm>
              <a:off x="4786226" y="4815169"/>
              <a:ext cx="2750536" cy="1656099"/>
            </a:xfrm>
            <a:prstGeom prst="rect">
              <a:avLst/>
            </a:prstGeom>
            <a:no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kumimoji="1" lang="en-US" altLang="ja-JP" sz="1400" dirty="0">
                <a:solidFill>
                  <a:schemeClr val="tx1"/>
                </a:solidFill>
                <a:latin typeface="HGP創英角ﾎﾟｯﾌﾟ体" panose="040B0A00000000000000" pitchFamily="50" charset="-128"/>
                <a:ea typeface="HGP創英角ﾎﾟｯﾌﾟ体" panose="040B0A00000000000000" pitchFamily="50" charset="-128"/>
              </a:endParaRPr>
            </a:p>
            <a:p>
              <a:pPr algn="ctr">
                <a:lnSpc>
                  <a:spcPts val="1300"/>
                </a:lnSpc>
              </a:pPr>
              <a:r>
                <a:rPr kumimoji="1" lang="ja-JP" altLang="en-US" sz="1200" b="1" dirty="0">
                  <a:solidFill>
                    <a:srgbClr val="FF0000"/>
                  </a:solidFill>
                  <a:latin typeface="+mn-ea"/>
                </a:rPr>
                <a:t>ありがとう　舞台出演</a:t>
              </a:r>
              <a:r>
                <a:rPr kumimoji="1" lang="en-US" altLang="ja-JP" sz="1200" b="1" dirty="0">
                  <a:solidFill>
                    <a:srgbClr val="FF0000"/>
                  </a:solidFill>
                  <a:latin typeface="+mn-ea"/>
                </a:rPr>
                <a:t>570</a:t>
              </a:r>
              <a:r>
                <a:rPr kumimoji="1" lang="ja-JP" altLang="en-US" sz="1200" b="1" dirty="0">
                  <a:solidFill>
                    <a:srgbClr val="FF0000"/>
                  </a:solidFill>
                  <a:latin typeface="+mn-ea"/>
                </a:rPr>
                <a:t>回！</a:t>
              </a:r>
              <a:endParaRPr kumimoji="1" lang="en-US" altLang="ja-JP" sz="1200" b="1" dirty="0">
                <a:solidFill>
                  <a:srgbClr val="FF0000"/>
                </a:solidFill>
                <a:latin typeface="+mn-ea"/>
              </a:endParaRPr>
            </a:p>
            <a:p>
              <a:pPr algn="ctr">
                <a:lnSpc>
                  <a:spcPts val="1300"/>
                </a:lnSpc>
              </a:pPr>
              <a:r>
                <a:rPr kumimoji="1" lang="ja-JP" altLang="en-US" sz="1200" b="1" dirty="0">
                  <a:solidFill>
                    <a:srgbClr val="FF0000"/>
                  </a:solidFill>
                  <a:latin typeface="+mn-ea"/>
                </a:rPr>
                <a:t>あなたもボランティアに参加しませんか？</a:t>
              </a:r>
              <a:endParaRPr kumimoji="1" lang="en-US" altLang="ja-JP" sz="1200" b="1" dirty="0">
                <a:solidFill>
                  <a:srgbClr val="FF0000"/>
                </a:solidFill>
                <a:latin typeface="+mn-ea"/>
              </a:endParaRPr>
            </a:p>
            <a:p>
              <a:pPr algn="ctr">
                <a:lnSpc>
                  <a:spcPts val="300"/>
                </a:lnSpc>
              </a:pPr>
              <a:endParaRPr kumimoji="1" lang="en-US" altLang="ja-JP" sz="1200" b="1" dirty="0">
                <a:solidFill>
                  <a:schemeClr val="tx1"/>
                </a:solidFill>
                <a:latin typeface="+mn-ea"/>
              </a:endParaRPr>
            </a:p>
            <a:p>
              <a:r>
                <a:rPr kumimoji="1" lang="ja-JP" altLang="en-US" sz="1200" b="1" dirty="0">
                  <a:solidFill>
                    <a:schemeClr val="tx1"/>
                  </a:solidFill>
                  <a:latin typeface="UD デジタル 教科書体 NP-B" panose="02020700000000000000" pitchFamily="18" charset="-128"/>
                  <a:ea typeface="UD デジタル 教科書体 NP-B" panose="02020700000000000000" pitchFamily="18" charset="-128"/>
                </a:rPr>
                <a:t>練習場所：長原会館</a:t>
              </a:r>
              <a:endParaRPr kumimoji="1" lang="en-US" altLang="ja-JP" sz="1200" b="1" dirty="0">
                <a:solidFill>
                  <a:schemeClr val="tx1"/>
                </a:solidFill>
                <a:latin typeface="UD デジタル 教科書体 NP-B" panose="02020700000000000000" pitchFamily="18" charset="-128"/>
                <a:ea typeface="UD デジタル 教科書体 NP-B" panose="02020700000000000000" pitchFamily="18" charset="-128"/>
              </a:endParaRPr>
            </a:p>
            <a:p>
              <a:r>
                <a:rPr kumimoji="1" lang="ja-JP" altLang="en-US" sz="1200" b="1" dirty="0">
                  <a:solidFill>
                    <a:schemeClr val="tx1"/>
                  </a:solidFill>
                  <a:latin typeface="UD デジタル 教科書体 NP-B" panose="02020700000000000000" pitchFamily="18" charset="-128"/>
                  <a:ea typeface="UD デジタル 教科書体 NP-B" panose="02020700000000000000" pitchFamily="18" charset="-128"/>
                </a:rPr>
                <a:t>（平野区長吉長原西</a:t>
              </a:r>
              <a:r>
                <a:rPr kumimoji="1" lang="en-US" altLang="ja-JP" sz="1200" b="1" dirty="0">
                  <a:solidFill>
                    <a:schemeClr val="tx1"/>
                  </a:solidFill>
                  <a:latin typeface="UD デジタル 教科書体 NP-B" panose="02020700000000000000" pitchFamily="18" charset="-128"/>
                  <a:ea typeface="UD デジタル 教科書体 NP-B" panose="02020700000000000000" pitchFamily="18" charset="-128"/>
                </a:rPr>
                <a:t>2-3-2</a:t>
              </a:r>
              <a:r>
                <a:rPr kumimoji="1" lang="ja-JP" altLang="en-US" sz="1200" b="1" dirty="0">
                  <a:solidFill>
                    <a:schemeClr val="tx1"/>
                  </a:solidFill>
                  <a:latin typeface="UD デジタル 教科書体 NP-B" panose="02020700000000000000" pitchFamily="18" charset="-128"/>
                  <a:ea typeface="UD デジタル 教科書体 NP-B" panose="02020700000000000000" pitchFamily="18" charset="-128"/>
                </a:rPr>
                <a:t>）</a:t>
              </a:r>
              <a:endParaRPr kumimoji="1" lang="en-US" altLang="ja-JP" sz="1200" b="1" dirty="0">
                <a:solidFill>
                  <a:schemeClr val="tx1"/>
                </a:solidFill>
                <a:latin typeface="UD デジタル 教科書体 NP-B" panose="02020700000000000000" pitchFamily="18" charset="-128"/>
                <a:ea typeface="UD デジタル 教科書体 NP-B" panose="02020700000000000000" pitchFamily="18" charset="-128"/>
              </a:endParaRPr>
            </a:p>
            <a:p>
              <a:r>
                <a:rPr kumimoji="1" lang="ja-JP" altLang="en-US" sz="1200" b="1" dirty="0">
                  <a:solidFill>
                    <a:schemeClr val="tx1"/>
                  </a:solidFill>
                  <a:latin typeface="UD デジタル 教科書体 NP-B" panose="02020700000000000000" pitchFamily="18" charset="-128"/>
                  <a:ea typeface="UD デジタル 教科書体 NP-B" panose="02020700000000000000" pitchFamily="18" charset="-128"/>
                </a:rPr>
                <a:t>練習日時 </a:t>
              </a:r>
              <a:r>
                <a:rPr kumimoji="1" lang="en-US" altLang="ja-JP" sz="1200" b="1"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sz="1200" b="1" dirty="0">
                  <a:solidFill>
                    <a:schemeClr val="tx1"/>
                  </a:solidFill>
                  <a:latin typeface="UD デジタル 教科書体 NP-B" panose="02020700000000000000" pitchFamily="18" charset="-128"/>
                  <a:ea typeface="UD デジタル 教科書体 NP-B" panose="02020700000000000000" pitchFamily="18" charset="-128"/>
                </a:rPr>
                <a:t> </a:t>
              </a:r>
              <a:endParaRPr kumimoji="1" lang="en-US" altLang="ja-JP" sz="1200" b="1" dirty="0">
                <a:solidFill>
                  <a:schemeClr val="tx1"/>
                </a:solidFill>
                <a:latin typeface="UD デジタル 教科書体 NP-B" panose="02020700000000000000" pitchFamily="18" charset="-128"/>
                <a:ea typeface="UD デジタル 教科書体 NP-B" panose="02020700000000000000" pitchFamily="18" charset="-128"/>
              </a:endParaRPr>
            </a:p>
            <a:p>
              <a:r>
                <a:rPr kumimoji="1" lang="ja-JP" altLang="en-US" sz="1200" b="1" dirty="0">
                  <a:solidFill>
                    <a:schemeClr val="tx1"/>
                  </a:solidFill>
                  <a:latin typeface="UD デジタル 教科書体 NP-B" panose="02020700000000000000" pitchFamily="18" charset="-128"/>
                  <a:ea typeface="UD デジタル 教科書体 NP-B" panose="02020700000000000000" pitchFamily="18" charset="-128"/>
                </a:rPr>
                <a:t>１０月</a:t>
              </a:r>
              <a:r>
                <a:rPr kumimoji="1" lang="en-US" altLang="ja-JP" sz="1200" b="1" dirty="0">
                  <a:solidFill>
                    <a:schemeClr val="tx1"/>
                  </a:solidFill>
                  <a:latin typeface="UD デジタル 教科書体 NP-B" panose="02020700000000000000" pitchFamily="18" charset="-128"/>
                  <a:ea typeface="UD デジタル 教科書体 NP-B" panose="02020700000000000000" pitchFamily="18" charset="-128"/>
                </a:rPr>
                <a:t> 1</a:t>
              </a:r>
              <a:r>
                <a:rPr kumimoji="1" lang="ja-JP" altLang="en-US" sz="1200" b="1" dirty="0">
                  <a:solidFill>
                    <a:schemeClr val="tx1"/>
                  </a:solidFill>
                  <a:latin typeface="UD デジタル 教科書体 NP-B" panose="02020700000000000000" pitchFamily="18" charset="-128"/>
                  <a:ea typeface="UD デジタル 教科書体 NP-B" panose="02020700000000000000" pitchFamily="18" charset="-128"/>
                </a:rPr>
                <a:t>１日（金）</a:t>
              </a:r>
              <a:r>
                <a:rPr kumimoji="1" lang="en-US" altLang="ja-JP" sz="1200" b="1" dirty="0">
                  <a:solidFill>
                    <a:schemeClr val="tx1"/>
                  </a:solidFill>
                  <a:latin typeface="UD デジタル 教科書体 NP-B" panose="02020700000000000000" pitchFamily="18" charset="-128"/>
                  <a:ea typeface="UD デジタル 教科書体 NP-B" panose="02020700000000000000" pitchFamily="18" charset="-128"/>
                </a:rPr>
                <a:t>18</a:t>
              </a:r>
              <a:r>
                <a:rPr kumimoji="1" lang="ja-JP" altLang="en-US" sz="1200" b="1"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200" b="1" dirty="0">
                  <a:solidFill>
                    <a:schemeClr val="tx1"/>
                  </a:solidFill>
                  <a:latin typeface="UD デジタル 教科書体 NP-B" panose="02020700000000000000" pitchFamily="18" charset="-128"/>
                  <a:ea typeface="UD デジタル 教科書体 NP-B" panose="02020700000000000000" pitchFamily="18" charset="-128"/>
                </a:rPr>
                <a:t>30</a:t>
              </a:r>
              <a:r>
                <a:rPr kumimoji="1" lang="ja-JP" altLang="en-US" sz="1200" b="1" dirty="0">
                  <a:solidFill>
                    <a:schemeClr val="tx1"/>
                  </a:solidFill>
                  <a:latin typeface="UD デジタル 教科書体 NP-B" panose="02020700000000000000" pitchFamily="18" charset="-128"/>
                  <a:ea typeface="UD デジタル 教科書体 NP-B" panose="02020700000000000000" pitchFamily="18" charset="-128"/>
                </a:rPr>
                <a:t>～</a:t>
              </a:r>
              <a:endParaRPr kumimoji="1" lang="en-US" altLang="ja-JP" sz="1200" b="1" dirty="0">
                <a:solidFill>
                  <a:schemeClr val="tx1"/>
                </a:solidFill>
                <a:latin typeface="UD デジタル 教科書体 NP-B" panose="02020700000000000000" pitchFamily="18" charset="-128"/>
                <a:ea typeface="UD デジタル 教科書体 NP-B" panose="02020700000000000000" pitchFamily="18" charset="-128"/>
              </a:endParaRPr>
            </a:p>
            <a:p>
              <a:r>
                <a:rPr kumimoji="1" lang="ja-JP" altLang="en-US" sz="1200" b="1" dirty="0">
                  <a:solidFill>
                    <a:schemeClr val="tx1"/>
                  </a:solidFill>
                  <a:latin typeface="UD デジタル 教科書体 NP-B" panose="02020700000000000000" pitchFamily="18" charset="-128"/>
                  <a:ea typeface="UD デジタル 教科書体 NP-B" panose="02020700000000000000" pitchFamily="18" charset="-128"/>
                </a:rPr>
                <a:t>１０月</a:t>
              </a:r>
              <a:r>
                <a:rPr kumimoji="1" lang="en-US" altLang="ja-JP" sz="1200" b="1" dirty="0">
                  <a:solidFill>
                    <a:schemeClr val="tx1"/>
                  </a:solidFill>
                  <a:latin typeface="UD デジタル 教科書体 NP-B" panose="02020700000000000000" pitchFamily="18" charset="-128"/>
                  <a:ea typeface="UD デジタル 教科書体 NP-B" panose="02020700000000000000" pitchFamily="18" charset="-128"/>
                </a:rPr>
                <a:t> 2</a:t>
              </a:r>
              <a:r>
                <a:rPr kumimoji="1" lang="ja-JP" altLang="en-US" sz="1200" b="1" dirty="0">
                  <a:solidFill>
                    <a:schemeClr val="tx1"/>
                  </a:solidFill>
                  <a:latin typeface="UD デジタル 教科書体 NP-B" panose="02020700000000000000" pitchFamily="18" charset="-128"/>
                  <a:ea typeface="UD デジタル 教科書体 NP-B" panose="02020700000000000000" pitchFamily="18" charset="-128"/>
                </a:rPr>
                <a:t>５日（金）</a:t>
              </a:r>
              <a:r>
                <a:rPr kumimoji="1" lang="en-US" altLang="ja-JP" sz="1200" b="1" dirty="0">
                  <a:solidFill>
                    <a:schemeClr val="tx1"/>
                  </a:solidFill>
                  <a:latin typeface="UD デジタル 教科書体 NP-B" panose="02020700000000000000" pitchFamily="18" charset="-128"/>
                  <a:ea typeface="UD デジタル 教科書体 NP-B" panose="02020700000000000000" pitchFamily="18" charset="-128"/>
                </a:rPr>
                <a:t>18</a:t>
              </a:r>
              <a:r>
                <a:rPr kumimoji="1" lang="ja-JP" altLang="en-US" sz="1200" b="1"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200" b="1" dirty="0">
                  <a:solidFill>
                    <a:schemeClr val="tx1"/>
                  </a:solidFill>
                  <a:latin typeface="UD デジタル 教科書体 NP-B" panose="02020700000000000000" pitchFamily="18" charset="-128"/>
                  <a:ea typeface="UD デジタル 教科書体 NP-B" panose="02020700000000000000" pitchFamily="18" charset="-128"/>
                </a:rPr>
                <a:t>30</a:t>
              </a:r>
              <a:r>
                <a:rPr kumimoji="1" lang="ja-JP" altLang="en-US" sz="1200" b="1" dirty="0">
                  <a:solidFill>
                    <a:schemeClr val="tx1"/>
                  </a:solidFill>
                  <a:latin typeface="UD デジタル 教科書体 NP-B" panose="02020700000000000000" pitchFamily="18" charset="-128"/>
                  <a:ea typeface="UD デジタル 教科書体 NP-B" panose="02020700000000000000" pitchFamily="18" charset="-128"/>
                </a:rPr>
                <a:t>～</a:t>
              </a:r>
              <a:endParaRPr kumimoji="1" lang="en-US" altLang="ja-JP" sz="1200" b="1" dirty="0">
                <a:solidFill>
                  <a:schemeClr val="tx1"/>
                </a:solidFill>
                <a:latin typeface="UD デジタル 教科書体 NP-B" panose="02020700000000000000" pitchFamily="18" charset="-128"/>
                <a:ea typeface="UD デジタル 教科書体 NP-B" panose="02020700000000000000" pitchFamily="18" charset="-128"/>
              </a:endParaRPr>
            </a:p>
            <a:p>
              <a:r>
                <a:rPr kumimoji="1" lang="en-US" altLang="ja-JP" sz="1200" b="1"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sz="1200" b="1" dirty="0">
                  <a:solidFill>
                    <a:schemeClr val="tx1"/>
                  </a:solidFill>
                  <a:latin typeface="UD デジタル 教科書体 NP-B" panose="02020700000000000000" pitchFamily="18" charset="-128"/>
                  <a:ea typeface="UD デジタル 教科書体 NP-B" panose="02020700000000000000" pitchFamily="18" charset="-128"/>
                </a:rPr>
                <a:t>毎月第２・４金曜日 </a:t>
              </a:r>
              <a:r>
                <a:rPr kumimoji="1" lang="en-US" altLang="ja-JP" sz="1200" b="1" dirty="0">
                  <a:solidFill>
                    <a:schemeClr val="tx1"/>
                  </a:solidFill>
                  <a:latin typeface="UD デジタル 教科書体 NP-B" panose="02020700000000000000" pitchFamily="18" charset="-128"/>
                  <a:ea typeface="UD デジタル 教科書体 NP-B" panose="02020700000000000000" pitchFamily="18" charset="-128"/>
                </a:rPr>
                <a:t>)</a:t>
              </a:r>
            </a:p>
            <a:p>
              <a:r>
                <a:rPr kumimoji="1" lang="ja-JP" altLang="en-US" sz="1200" b="1" dirty="0">
                  <a:solidFill>
                    <a:schemeClr val="tx1"/>
                  </a:solidFill>
                  <a:latin typeface="UD デジタル 教科書体 NP-B" panose="02020700000000000000" pitchFamily="18" charset="-128"/>
                  <a:ea typeface="UD デジタル 教科書体 NP-B" panose="02020700000000000000" pitchFamily="18" charset="-128"/>
                </a:rPr>
                <a:t>活 動 日 ：　見学可能です！</a:t>
              </a:r>
              <a:endParaRPr kumimoji="1" lang="en-US" altLang="ja-JP" sz="1200" b="1" dirty="0">
                <a:solidFill>
                  <a:schemeClr val="tx1"/>
                </a:solidFill>
                <a:latin typeface="UD デジタル 教科書体 NP-B" panose="02020700000000000000" pitchFamily="18" charset="-128"/>
                <a:ea typeface="UD デジタル 教科書体 NP-B" panose="02020700000000000000" pitchFamily="18" charset="-128"/>
              </a:endParaRPr>
            </a:p>
            <a:p>
              <a:r>
                <a:rPr kumimoji="1" lang="ja-JP" altLang="en-US" sz="1200" b="1" dirty="0">
                  <a:solidFill>
                    <a:schemeClr val="tx1"/>
                  </a:solidFill>
                  <a:latin typeface="UD デジタル 教科書体 NP-B" panose="02020700000000000000" pitchFamily="18" charset="-128"/>
                  <a:ea typeface="UD デジタル 教科書体 NP-B" panose="02020700000000000000" pitchFamily="18" charset="-128"/>
                </a:rPr>
                <a:t>１０月　５日</a:t>
              </a:r>
              <a:r>
                <a:rPr kumimoji="1" lang="en-US" altLang="ja-JP" sz="1200" b="1"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sz="1200" b="1" dirty="0">
                  <a:solidFill>
                    <a:schemeClr val="tx1"/>
                  </a:solidFill>
                  <a:latin typeface="UD デジタル 教科書体 NP-B" panose="02020700000000000000" pitchFamily="18" charset="-128"/>
                  <a:ea typeface="UD デジタル 教科書体 NP-B" panose="02020700000000000000" pitchFamily="18" charset="-128"/>
                </a:rPr>
                <a:t>土</a:t>
              </a:r>
              <a:r>
                <a:rPr kumimoji="1" lang="en-US" altLang="ja-JP" sz="1200" b="1"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sz="1200" b="1" dirty="0">
                  <a:solidFill>
                    <a:schemeClr val="tx1"/>
                  </a:solidFill>
                  <a:latin typeface="UD デジタル 教科書体 NP-B" panose="02020700000000000000" pitchFamily="18" charset="-128"/>
                  <a:ea typeface="UD デジタル 教科書体 NP-B" panose="02020700000000000000" pitchFamily="18" charset="-128"/>
                </a:rPr>
                <a:t>・１４日</a:t>
              </a:r>
              <a:r>
                <a:rPr kumimoji="1" lang="en-US" altLang="ja-JP" sz="1200" b="1"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sz="1200" b="1" dirty="0">
                  <a:solidFill>
                    <a:schemeClr val="tx1"/>
                  </a:solidFill>
                  <a:latin typeface="UD デジタル 教科書体 NP-B" panose="02020700000000000000" pitchFamily="18" charset="-128"/>
                  <a:ea typeface="UD デジタル 教科書体 NP-B" panose="02020700000000000000" pitchFamily="18" charset="-128"/>
                </a:rPr>
                <a:t>月</a:t>
              </a:r>
              <a:r>
                <a:rPr kumimoji="1" lang="en-US" altLang="ja-JP" sz="1200" b="1" dirty="0">
                  <a:solidFill>
                    <a:schemeClr val="tx1"/>
                  </a:solidFill>
                  <a:latin typeface="UD デジタル 教科書体 NP-B" panose="02020700000000000000" pitchFamily="18" charset="-128"/>
                  <a:ea typeface="UD デジタル 教科書体 NP-B" panose="02020700000000000000" pitchFamily="18" charset="-128"/>
                </a:rPr>
                <a:t>)</a:t>
              </a:r>
            </a:p>
            <a:p>
              <a:r>
                <a:rPr kumimoji="1" lang="ja-JP" altLang="en-US" sz="1200" b="1" dirty="0">
                  <a:solidFill>
                    <a:schemeClr val="tx1"/>
                  </a:solidFill>
                  <a:latin typeface="UD デジタル 教科書体 NP-B" panose="02020700000000000000" pitchFamily="18" charset="-128"/>
                  <a:ea typeface="UD デジタル 教科書体 NP-B" panose="02020700000000000000" pitchFamily="18" charset="-128"/>
                </a:rPr>
                <a:t>　  　 ２７日</a:t>
              </a:r>
              <a:r>
                <a:rPr kumimoji="1" lang="en-US" altLang="ja-JP" sz="1200" b="1"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sz="1200" b="1" dirty="0">
                  <a:solidFill>
                    <a:schemeClr val="tx1"/>
                  </a:solidFill>
                  <a:latin typeface="UD デジタル 教科書体 NP-B" panose="02020700000000000000" pitchFamily="18" charset="-128"/>
                  <a:ea typeface="UD デジタル 教科書体 NP-B" panose="02020700000000000000" pitchFamily="18" charset="-128"/>
                </a:rPr>
                <a:t>日</a:t>
              </a:r>
              <a:r>
                <a:rPr kumimoji="1" lang="en-US" altLang="ja-JP" sz="1200" b="1" dirty="0">
                  <a:solidFill>
                    <a:schemeClr val="tx1"/>
                  </a:solidFill>
                  <a:latin typeface="UD デジタル 教科書体 NP-B" panose="02020700000000000000" pitchFamily="18" charset="-128"/>
                  <a:ea typeface="UD デジタル 教科書体 NP-B" panose="02020700000000000000" pitchFamily="18" charset="-128"/>
                </a:rPr>
                <a:t>)</a:t>
              </a:r>
            </a:p>
            <a:p>
              <a:r>
                <a:rPr kumimoji="1" lang="ja-JP" altLang="en-US" sz="1200" b="1" dirty="0">
                  <a:solidFill>
                    <a:schemeClr val="tx1"/>
                  </a:solidFill>
                  <a:latin typeface="+mn-ea"/>
                </a:rPr>
                <a:t>　　　</a:t>
              </a:r>
              <a:endParaRPr kumimoji="1" lang="en-US" altLang="ja-JP" sz="1200" b="1" dirty="0">
                <a:solidFill>
                  <a:schemeClr val="tx1"/>
                </a:solidFill>
                <a:latin typeface="+mn-ea"/>
              </a:endParaRPr>
            </a:p>
          </p:txBody>
        </p:sp>
        <p:sp>
          <p:nvSpPr>
            <p:cNvPr id="61" name="テキスト ボックス 60">
              <a:extLst>
                <a:ext uri="{FF2B5EF4-FFF2-40B4-BE49-F238E27FC236}">
                  <a16:creationId xmlns:a16="http://schemas.microsoft.com/office/drawing/2014/main" id="{3D4B193E-EC41-4B2A-A44F-3792D1B5D9D9}"/>
                </a:ext>
              </a:extLst>
            </p:cNvPr>
            <p:cNvSpPr txBox="1"/>
            <p:nvPr/>
          </p:nvSpPr>
          <p:spPr>
            <a:xfrm>
              <a:off x="4794302" y="4574193"/>
              <a:ext cx="2750536" cy="372879"/>
            </a:xfrm>
            <a:prstGeom prst="rect">
              <a:avLst/>
            </a:prstGeom>
            <a:solidFill>
              <a:schemeClr val="accent6">
                <a:lumMod val="60000"/>
                <a:lumOff val="40000"/>
              </a:schemeClr>
            </a:solidFill>
            <a:ln>
              <a:solidFill>
                <a:schemeClr val="accent6">
                  <a:lumMod val="60000"/>
                  <a:lumOff val="40000"/>
                </a:schemeClr>
              </a:solidFill>
            </a:ln>
          </p:spPr>
          <p:txBody>
            <a:bodyPr wrap="square" rtlCol="0" anchor="ctr">
              <a:spAutoFit/>
            </a:bodyPr>
            <a:lstStyle/>
            <a:p>
              <a:pPr algn="ctr">
                <a:lnSpc>
                  <a:spcPct val="150000"/>
                </a:lnSpc>
              </a:pPr>
              <a:r>
                <a:rPr kumimoji="1" lang="ja-JP" altLang="en-US" sz="1400" b="1" dirty="0">
                  <a:solidFill>
                    <a:schemeClr val="bg1"/>
                  </a:solidFill>
                </a:rPr>
                <a:t>雄徒呼塾</a:t>
              </a:r>
              <a:r>
                <a:rPr kumimoji="1" lang="ja-JP" altLang="en-US" sz="1200" b="1" dirty="0">
                  <a:solidFill>
                    <a:schemeClr val="bg1"/>
                  </a:solidFill>
                </a:rPr>
                <a:t>（創作阿波踊り）</a:t>
              </a:r>
              <a:endParaRPr kumimoji="1" lang="en-US" altLang="ja-JP" sz="1400" b="1" dirty="0">
                <a:solidFill>
                  <a:schemeClr val="bg1"/>
                </a:solidFill>
              </a:endParaRPr>
            </a:p>
          </p:txBody>
        </p:sp>
      </p:grpSp>
      <p:grpSp>
        <p:nvGrpSpPr>
          <p:cNvPr id="6" name="グループ化 5">
            <a:extLst>
              <a:ext uri="{FF2B5EF4-FFF2-40B4-BE49-F238E27FC236}">
                <a16:creationId xmlns:a16="http://schemas.microsoft.com/office/drawing/2014/main" id="{1FEE318D-A1E2-4FFA-BF14-70120A44DD5B}"/>
              </a:ext>
            </a:extLst>
          </p:cNvPr>
          <p:cNvGrpSpPr/>
          <p:nvPr/>
        </p:nvGrpSpPr>
        <p:grpSpPr>
          <a:xfrm>
            <a:off x="5047940" y="5641182"/>
            <a:ext cx="2412000" cy="3153295"/>
            <a:chOff x="133867" y="7435493"/>
            <a:chExt cx="2404533" cy="2766561"/>
          </a:xfrm>
        </p:grpSpPr>
        <p:sp>
          <p:nvSpPr>
            <p:cNvPr id="47" name="正方形/長方形 46">
              <a:extLst>
                <a:ext uri="{FF2B5EF4-FFF2-40B4-BE49-F238E27FC236}">
                  <a16:creationId xmlns:a16="http://schemas.microsoft.com/office/drawing/2014/main" id="{CC9EDDD2-958B-47CA-BA57-3800D4001597}"/>
                </a:ext>
              </a:extLst>
            </p:cNvPr>
            <p:cNvSpPr/>
            <p:nvPr/>
          </p:nvSpPr>
          <p:spPr>
            <a:xfrm>
              <a:off x="133867" y="7435493"/>
              <a:ext cx="2404533" cy="2766561"/>
            </a:xfrm>
            <a:prstGeom prst="rect">
              <a:avLst/>
            </a:prstGeom>
            <a:no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en-US" altLang="ja-JP" sz="1400" dirty="0">
                <a:solidFill>
                  <a:schemeClr val="tx1"/>
                </a:solidFill>
                <a:latin typeface="HGP創英角ﾎﾟｯﾌﾟ体" panose="040B0A00000000000000" pitchFamily="50" charset="-128"/>
                <a:ea typeface="HGP創英角ﾎﾟｯﾌﾟ体" panose="040B0A00000000000000" pitchFamily="50" charset="-128"/>
              </a:endParaRPr>
            </a:p>
            <a:p>
              <a:pPr algn="ctr"/>
              <a:endParaRPr kumimoji="1" lang="en-US" altLang="ja-JP" sz="400" b="1" dirty="0">
                <a:solidFill>
                  <a:srgbClr val="FF0000"/>
                </a:solidFill>
                <a:latin typeface="UD デジタル 教科書体 N-B" panose="02020700000000000000" pitchFamily="17" charset="-128"/>
                <a:ea typeface="UD デジタル 教科書体 N-B" panose="02020700000000000000" pitchFamily="17" charset="-128"/>
              </a:endParaRPr>
            </a:p>
            <a:p>
              <a:pPr algn="ctr"/>
              <a:endParaRPr kumimoji="1" lang="en-US" altLang="ja-JP" sz="400" b="1" dirty="0">
                <a:solidFill>
                  <a:srgbClr val="FF0000"/>
                </a:solidFill>
                <a:latin typeface="UD デジタル 教科書体 N-B" panose="02020700000000000000" pitchFamily="17" charset="-128"/>
                <a:ea typeface="UD デジタル 教科書体 N-B" panose="02020700000000000000" pitchFamily="17" charset="-128"/>
              </a:endParaRPr>
            </a:p>
            <a:p>
              <a:pPr algn="ctr"/>
              <a:endParaRPr kumimoji="1" lang="en-US" altLang="ja-JP" sz="800" b="1" dirty="0">
                <a:solidFill>
                  <a:srgbClr val="FF0000"/>
                </a:solidFill>
                <a:latin typeface="UD デジタル 教科書体 N-B" panose="02020700000000000000" pitchFamily="17" charset="-128"/>
                <a:ea typeface="UD デジタル 教科書体 N-B" panose="02020700000000000000" pitchFamily="17" charset="-128"/>
              </a:endParaRPr>
            </a:p>
            <a:p>
              <a:pPr algn="ctr"/>
              <a:r>
                <a:rPr kumimoji="1" lang="ja-JP" altLang="en-US" b="1" dirty="0">
                  <a:solidFill>
                    <a:srgbClr val="FF0000"/>
                  </a:solidFill>
                  <a:latin typeface="UD デジタル 教科書体 N-B" panose="02020700000000000000" pitchFamily="17" charset="-128"/>
                  <a:ea typeface="UD デジタル 教科書体 N-B" panose="02020700000000000000" pitchFamily="17" charset="-128"/>
                </a:rPr>
                <a:t>保育ボランティア募集</a:t>
              </a:r>
              <a:endParaRPr kumimoji="1" lang="en-US" altLang="ja-JP" b="1" dirty="0">
                <a:solidFill>
                  <a:srgbClr val="FF0000"/>
                </a:solidFill>
                <a:latin typeface="UD デジタル 教科書体 N-B" panose="02020700000000000000" pitchFamily="17" charset="-128"/>
                <a:ea typeface="UD デジタル 教科書体 N-B" panose="02020700000000000000" pitchFamily="17" charset="-128"/>
              </a:endParaRPr>
            </a:p>
            <a:p>
              <a:r>
                <a:rPr kumimoji="1" lang="ja-JP" altLang="en-US" sz="1000" b="1" dirty="0">
                  <a:solidFill>
                    <a:srgbClr val="FF0000"/>
                  </a:solidFill>
                  <a:latin typeface="+mn-ea"/>
                </a:rPr>
                <a:t>♥吹奏楽の練習</a:t>
              </a:r>
              <a:endParaRPr kumimoji="1" lang="en-US" altLang="ja-JP" sz="1000" b="1" dirty="0">
                <a:solidFill>
                  <a:srgbClr val="FF0000"/>
                </a:solidFill>
                <a:latin typeface="+mn-ea"/>
              </a:endParaRPr>
            </a:p>
            <a:p>
              <a:r>
                <a:rPr kumimoji="1" lang="ja-JP" altLang="en-US" sz="1000" dirty="0">
                  <a:solidFill>
                    <a:schemeClr val="tx1"/>
                  </a:solidFill>
                  <a:latin typeface="+mn-ea"/>
                </a:rPr>
                <a:t>①活動日：</a:t>
              </a:r>
              <a:r>
                <a:rPr kumimoji="1" lang="en-US" altLang="ja-JP" sz="1000" b="1" dirty="0">
                  <a:solidFill>
                    <a:schemeClr val="tx1"/>
                  </a:solidFill>
                  <a:latin typeface="+mn-ea"/>
                </a:rPr>
                <a:t>10</a:t>
              </a:r>
              <a:r>
                <a:rPr kumimoji="1" lang="ja-JP" altLang="en-US" sz="1000" b="1" dirty="0">
                  <a:solidFill>
                    <a:schemeClr val="tx1"/>
                  </a:solidFill>
                  <a:latin typeface="+mn-ea"/>
                </a:rPr>
                <a:t>月</a:t>
              </a:r>
              <a:r>
                <a:rPr kumimoji="1" lang="en-US" altLang="ja-JP" sz="1000" b="1" dirty="0">
                  <a:solidFill>
                    <a:schemeClr val="tx1"/>
                  </a:solidFill>
                  <a:latin typeface="+mn-ea"/>
                </a:rPr>
                <a:t>6</a:t>
              </a:r>
              <a:r>
                <a:rPr kumimoji="1" lang="ja-JP" altLang="en-US" sz="1000" b="1" dirty="0">
                  <a:solidFill>
                    <a:schemeClr val="tx1"/>
                  </a:solidFill>
                  <a:latin typeface="+mn-ea"/>
                </a:rPr>
                <a:t>日</a:t>
              </a:r>
              <a:r>
                <a:rPr kumimoji="1" lang="en-US" altLang="ja-JP" sz="1000" b="1" dirty="0">
                  <a:solidFill>
                    <a:schemeClr val="tx1"/>
                  </a:solidFill>
                  <a:latin typeface="+mn-ea"/>
                </a:rPr>
                <a:t>(</a:t>
              </a:r>
              <a:r>
                <a:rPr kumimoji="1" lang="ja-JP" altLang="en-US" sz="1000" b="1" dirty="0">
                  <a:solidFill>
                    <a:schemeClr val="tx1"/>
                  </a:solidFill>
                  <a:latin typeface="+mn-ea"/>
                </a:rPr>
                <a:t>日</a:t>
              </a:r>
              <a:r>
                <a:rPr kumimoji="1" lang="en-US" altLang="ja-JP" sz="1000" b="1" dirty="0">
                  <a:solidFill>
                    <a:schemeClr val="tx1"/>
                  </a:solidFill>
                  <a:latin typeface="+mn-ea"/>
                </a:rPr>
                <a:t>)  9:35</a:t>
              </a:r>
              <a:r>
                <a:rPr kumimoji="1" lang="ja-JP" altLang="en-US" sz="1000" b="1" dirty="0">
                  <a:solidFill>
                    <a:schemeClr val="tx1"/>
                  </a:solidFill>
                  <a:latin typeface="+mn-ea"/>
                </a:rPr>
                <a:t>～</a:t>
              </a:r>
              <a:r>
                <a:rPr kumimoji="1" lang="en-US" altLang="ja-JP" sz="1000" b="1" dirty="0">
                  <a:solidFill>
                    <a:schemeClr val="tx1"/>
                  </a:solidFill>
                  <a:latin typeface="+mn-ea"/>
                </a:rPr>
                <a:t>12:00</a:t>
              </a:r>
              <a:r>
                <a:rPr kumimoji="1" lang="ja-JP" altLang="en-US" sz="1000" b="1" dirty="0">
                  <a:solidFill>
                    <a:schemeClr val="tx1"/>
                  </a:solidFill>
                  <a:latin typeface="+mn-ea"/>
                </a:rPr>
                <a:t>　</a:t>
              </a:r>
              <a:endParaRPr kumimoji="1" lang="en-US" altLang="ja-JP" sz="1000" dirty="0">
                <a:solidFill>
                  <a:schemeClr val="tx1"/>
                </a:solidFill>
                <a:latin typeface="+mn-ea"/>
              </a:endParaRPr>
            </a:p>
            <a:p>
              <a:r>
                <a:rPr kumimoji="1" lang="ja-JP" altLang="en-US" sz="1000" dirty="0">
                  <a:solidFill>
                    <a:schemeClr val="tx1"/>
                  </a:solidFill>
                  <a:latin typeface="+mn-ea"/>
                </a:rPr>
                <a:t>場　所：</a:t>
              </a:r>
              <a:r>
                <a:rPr kumimoji="1" lang="ja-JP" altLang="en-US" sz="1000" b="1" dirty="0">
                  <a:solidFill>
                    <a:schemeClr val="tx1"/>
                  </a:solidFill>
                  <a:latin typeface="+mn-ea"/>
                </a:rPr>
                <a:t>大念仏寺社会事業団</a:t>
              </a:r>
              <a:endParaRPr kumimoji="1" lang="en-US" altLang="ja-JP" sz="1000" b="1" dirty="0">
                <a:solidFill>
                  <a:schemeClr val="tx1"/>
                </a:solidFill>
                <a:latin typeface="+mn-ea"/>
              </a:endParaRPr>
            </a:p>
            <a:p>
              <a:r>
                <a:rPr kumimoji="1" lang="en-US" altLang="ja-JP" sz="1000" b="1" dirty="0">
                  <a:solidFill>
                    <a:schemeClr val="tx1"/>
                  </a:solidFill>
                  <a:latin typeface="+mn-ea"/>
                </a:rPr>
                <a:t>                       </a:t>
              </a:r>
              <a:r>
                <a:rPr kumimoji="1" lang="ja-JP" altLang="en-US" sz="1000" b="1" dirty="0">
                  <a:solidFill>
                    <a:schemeClr val="tx1"/>
                  </a:solidFill>
                  <a:latin typeface="+mn-ea"/>
                </a:rPr>
                <a:t>　</a:t>
              </a:r>
              <a:r>
                <a:rPr kumimoji="1" lang="ja-JP" altLang="ja-JP" sz="800" b="1" dirty="0">
                  <a:solidFill>
                    <a:schemeClr val="tx1"/>
                  </a:solidFill>
                  <a:latin typeface="+mn-ea"/>
                </a:rPr>
                <a:t>（平野区</a:t>
              </a:r>
              <a:r>
                <a:rPr kumimoji="1" lang="ja-JP" altLang="en-US" sz="800" b="1" dirty="0">
                  <a:solidFill>
                    <a:schemeClr val="tx1"/>
                  </a:solidFill>
                  <a:latin typeface="+mn-ea"/>
                </a:rPr>
                <a:t>平野上町</a:t>
              </a:r>
              <a:r>
                <a:rPr kumimoji="1" lang="en-US" altLang="ja-JP" sz="800" b="1" dirty="0">
                  <a:solidFill>
                    <a:schemeClr val="tx1"/>
                  </a:solidFill>
                  <a:latin typeface="+mn-ea"/>
                </a:rPr>
                <a:t>1-7-3) </a:t>
              </a:r>
            </a:p>
            <a:p>
              <a:r>
                <a:rPr kumimoji="1" lang="ja-JP" altLang="en-US" sz="1000" dirty="0">
                  <a:solidFill>
                    <a:schemeClr val="tx1"/>
                  </a:solidFill>
                  <a:latin typeface="+mn-ea"/>
                </a:rPr>
                <a:t>②活動日：</a:t>
              </a:r>
              <a:r>
                <a:rPr kumimoji="1" lang="en-US" altLang="ja-JP" sz="1000" b="1" dirty="0">
                  <a:solidFill>
                    <a:schemeClr val="tx1"/>
                  </a:solidFill>
                  <a:latin typeface="+mn-ea"/>
                </a:rPr>
                <a:t>10</a:t>
              </a:r>
              <a:r>
                <a:rPr kumimoji="1" lang="ja-JP" altLang="en-US" sz="1000" b="1" dirty="0">
                  <a:solidFill>
                    <a:schemeClr val="tx1"/>
                  </a:solidFill>
                  <a:latin typeface="+mn-ea"/>
                </a:rPr>
                <a:t>月</a:t>
              </a:r>
              <a:r>
                <a:rPr kumimoji="1" lang="en-US" altLang="ja-JP" sz="1000" b="1" dirty="0">
                  <a:solidFill>
                    <a:schemeClr val="tx1"/>
                  </a:solidFill>
                  <a:latin typeface="+mn-ea"/>
                </a:rPr>
                <a:t>12</a:t>
              </a:r>
              <a:r>
                <a:rPr kumimoji="1" lang="ja-JP" altLang="en-US" sz="1000" b="1" dirty="0">
                  <a:solidFill>
                    <a:schemeClr val="tx1"/>
                  </a:solidFill>
                  <a:latin typeface="+mn-ea"/>
                </a:rPr>
                <a:t>日</a:t>
              </a:r>
              <a:r>
                <a:rPr kumimoji="1" lang="en-US" altLang="ja-JP" sz="1000" b="1" dirty="0">
                  <a:solidFill>
                    <a:schemeClr val="tx1"/>
                  </a:solidFill>
                  <a:latin typeface="+mn-ea"/>
                </a:rPr>
                <a:t>(</a:t>
              </a:r>
              <a:r>
                <a:rPr kumimoji="1" lang="ja-JP" altLang="en-US" sz="1000" b="1" dirty="0">
                  <a:solidFill>
                    <a:schemeClr val="tx1"/>
                  </a:solidFill>
                  <a:latin typeface="+mn-ea"/>
                </a:rPr>
                <a:t>土</a:t>
              </a:r>
              <a:r>
                <a:rPr kumimoji="1" lang="en-US" altLang="ja-JP" sz="1000" b="1" dirty="0">
                  <a:solidFill>
                    <a:schemeClr val="tx1"/>
                  </a:solidFill>
                  <a:latin typeface="+mn-ea"/>
                </a:rPr>
                <a:t>)  9:35</a:t>
              </a:r>
              <a:r>
                <a:rPr kumimoji="1" lang="ja-JP" altLang="en-US" sz="1000" b="1" dirty="0">
                  <a:solidFill>
                    <a:schemeClr val="tx1"/>
                  </a:solidFill>
                  <a:latin typeface="+mn-ea"/>
                </a:rPr>
                <a:t>～</a:t>
              </a:r>
              <a:r>
                <a:rPr kumimoji="1" lang="en-US" altLang="ja-JP" sz="1000" b="1" dirty="0">
                  <a:solidFill>
                    <a:schemeClr val="tx1"/>
                  </a:solidFill>
                  <a:latin typeface="+mn-ea"/>
                </a:rPr>
                <a:t>12:00</a:t>
              </a:r>
            </a:p>
            <a:p>
              <a:r>
                <a:rPr kumimoji="1" lang="ja-JP" altLang="en-US" sz="1050" b="1" dirty="0">
                  <a:solidFill>
                    <a:schemeClr val="tx1"/>
                  </a:solidFill>
                  <a:latin typeface="+mn-ea"/>
                </a:rPr>
                <a:t>　　　　   </a:t>
              </a:r>
              <a:r>
                <a:rPr kumimoji="1" lang="en-US" altLang="ja-JP" sz="1000" b="1" dirty="0">
                  <a:solidFill>
                    <a:schemeClr val="tx1"/>
                  </a:solidFill>
                  <a:latin typeface="+mn-ea"/>
                </a:rPr>
                <a:t>10</a:t>
              </a:r>
              <a:r>
                <a:rPr kumimoji="1" lang="ja-JP" altLang="en-US" sz="1000" b="1" dirty="0">
                  <a:solidFill>
                    <a:schemeClr val="tx1"/>
                  </a:solidFill>
                  <a:latin typeface="+mn-ea"/>
                </a:rPr>
                <a:t>月</a:t>
              </a:r>
              <a:r>
                <a:rPr kumimoji="1" lang="en-US" altLang="ja-JP" sz="1000" b="1" dirty="0">
                  <a:solidFill>
                    <a:schemeClr val="tx1"/>
                  </a:solidFill>
                  <a:latin typeface="+mn-ea"/>
                </a:rPr>
                <a:t>20</a:t>
              </a:r>
              <a:r>
                <a:rPr kumimoji="1" lang="ja-JP" altLang="en-US" sz="1000" b="1" dirty="0">
                  <a:solidFill>
                    <a:schemeClr val="tx1"/>
                  </a:solidFill>
                  <a:latin typeface="+mn-ea"/>
                </a:rPr>
                <a:t>日</a:t>
              </a:r>
              <a:r>
                <a:rPr kumimoji="1" lang="en-US" altLang="ja-JP" sz="1000" b="1" dirty="0">
                  <a:solidFill>
                    <a:schemeClr val="tx1"/>
                  </a:solidFill>
                  <a:latin typeface="+mn-ea"/>
                </a:rPr>
                <a:t>(</a:t>
              </a:r>
              <a:r>
                <a:rPr kumimoji="1" lang="ja-JP" altLang="en-US" sz="1000" b="1" dirty="0">
                  <a:solidFill>
                    <a:schemeClr val="tx1"/>
                  </a:solidFill>
                  <a:latin typeface="+mn-ea"/>
                </a:rPr>
                <a:t>日</a:t>
              </a:r>
              <a:r>
                <a:rPr kumimoji="1" lang="en-US" altLang="ja-JP" sz="1000" b="1" dirty="0">
                  <a:solidFill>
                    <a:schemeClr val="tx1"/>
                  </a:solidFill>
                  <a:latin typeface="+mn-ea"/>
                </a:rPr>
                <a:t>) </a:t>
              </a:r>
              <a:r>
                <a:rPr kumimoji="1" lang="ja-JP" altLang="en-US" sz="1000" b="1" dirty="0">
                  <a:solidFill>
                    <a:schemeClr val="tx1"/>
                  </a:solidFill>
                  <a:latin typeface="+mn-ea"/>
                </a:rPr>
                <a:t> </a:t>
              </a:r>
              <a:r>
                <a:rPr kumimoji="1" lang="en-US" altLang="ja-JP" sz="1000" b="1" dirty="0">
                  <a:solidFill>
                    <a:schemeClr val="tx1"/>
                  </a:solidFill>
                  <a:latin typeface="+mn-ea"/>
                </a:rPr>
                <a:t>9:35</a:t>
              </a:r>
              <a:r>
                <a:rPr kumimoji="1" lang="ja-JP" altLang="en-US" sz="1000" b="1" dirty="0">
                  <a:solidFill>
                    <a:schemeClr val="tx1"/>
                  </a:solidFill>
                  <a:latin typeface="+mn-ea"/>
                </a:rPr>
                <a:t>～</a:t>
              </a:r>
              <a:r>
                <a:rPr kumimoji="1" lang="en-US" altLang="ja-JP" sz="1000" b="1" dirty="0">
                  <a:solidFill>
                    <a:schemeClr val="tx1"/>
                  </a:solidFill>
                  <a:latin typeface="+mn-ea"/>
                </a:rPr>
                <a:t>12:00 </a:t>
              </a:r>
            </a:p>
            <a:p>
              <a:r>
                <a:rPr kumimoji="1" lang="ja-JP" altLang="en-US" sz="1000" b="1" dirty="0">
                  <a:solidFill>
                    <a:schemeClr val="tx1"/>
                  </a:solidFill>
                  <a:latin typeface="+mn-ea"/>
                </a:rPr>
                <a:t>　　　　    </a:t>
              </a:r>
              <a:r>
                <a:rPr kumimoji="1" lang="en-US" altLang="ja-JP" sz="1000" b="1" dirty="0">
                  <a:solidFill>
                    <a:schemeClr val="tx1"/>
                  </a:solidFill>
                  <a:latin typeface="+mn-ea"/>
                </a:rPr>
                <a:t>10</a:t>
              </a:r>
              <a:r>
                <a:rPr kumimoji="1" lang="ja-JP" altLang="en-US" sz="1000" b="1" dirty="0">
                  <a:solidFill>
                    <a:schemeClr val="tx1"/>
                  </a:solidFill>
                  <a:latin typeface="+mn-ea"/>
                </a:rPr>
                <a:t>月</a:t>
              </a:r>
              <a:r>
                <a:rPr kumimoji="1" lang="en-US" altLang="ja-JP" sz="1000" b="1" dirty="0">
                  <a:solidFill>
                    <a:schemeClr val="tx1"/>
                  </a:solidFill>
                  <a:latin typeface="+mn-ea"/>
                </a:rPr>
                <a:t>26</a:t>
              </a:r>
              <a:r>
                <a:rPr kumimoji="1" lang="ja-JP" altLang="en-US" sz="1000" b="1" dirty="0">
                  <a:solidFill>
                    <a:schemeClr val="tx1"/>
                  </a:solidFill>
                  <a:latin typeface="+mn-ea"/>
                </a:rPr>
                <a:t>日</a:t>
              </a:r>
              <a:r>
                <a:rPr kumimoji="1" lang="en-US" altLang="ja-JP" sz="1000" b="1" dirty="0">
                  <a:solidFill>
                    <a:schemeClr val="tx1"/>
                  </a:solidFill>
                  <a:latin typeface="+mn-ea"/>
                </a:rPr>
                <a:t>(</a:t>
              </a:r>
              <a:r>
                <a:rPr kumimoji="1" lang="ja-JP" altLang="en-US" sz="1000" b="1" dirty="0">
                  <a:solidFill>
                    <a:schemeClr val="tx1"/>
                  </a:solidFill>
                  <a:latin typeface="+mn-ea"/>
                </a:rPr>
                <a:t>土</a:t>
              </a:r>
              <a:r>
                <a:rPr kumimoji="1" lang="en-US" altLang="ja-JP" sz="1000" b="1" dirty="0">
                  <a:solidFill>
                    <a:schemeClr val="tx1"/>
                  </a:solidFill>
                  <a:latin typeface="+mn-ea"/>
                </a:rPr>
                <a:t>) </a:t>
              </a:r>
              <a:r>
                <a:rPr kumimoji="1" lang="ja-JP" altLang="en-US" sz="1000" b="1" dirty="0">
                  <a:solidFill>
                    <a:schemeClr val="tx1"/>
                  </a:solidFill>
                  <a:latin typeface="+mn-ea"/>
                </a:rPr>
                <a:t> </a:t>
              </a:r>
              <a:r>
                <a:rPr kumimoji="1" lang="en-US" altLang="ja-JP" sz="1000" b="1" dirty="0">
                  <a:solidFill>
                    <a:schemeClr val="tx1"/>
                  </a:solidFill>
                  <a:latin typeface="+mn-ea"/>
                </a:rPr>
                <a:t>9:35</a:t>
              </a:r>
              <a:r>
                <a:rPr kumimoji="1" lang="ja-JP" altLang="en-US" sz="1000" b="1" dirty="0">
                  <a:solidFill>
                    <a:schemeClr val="tx1"/>
                  </a:solidFill>
                  <a:latin typeface="+mn-ea"/>
                </a:rPr>
                <a:t>～</a:t>
              </a:r>
              <a:r>
                <a:rPr kumimoji="1" lang="en-US" altLang="ja-JP" sz="1000" b="1" dirty="0">
                  <a:solidFill>
                    <a:schemeClr val="tx1"/>
                  </a:solidFill>
                  <a:latin typeface="+mn-ea"/>
                </a:rPr>
                <a:t>12:00 </a:t>
              </a:r>
              <a:r>
                <a:rPr kumimoji="1" lang="ja-JP" altLang="en-US" sz="1000" b="1" dirty="0">
                  <a:solidFill>
                    <a:schemeClr val="tx1"/>
                  </a:solidFill>
                  <a:latin typeface="+mn-ea"/>
                </a:rPr>
                <a:t>　　　</a:t>
              </a:r>
              <a:endParaRPr kumimoji="1" lang="en-US" altLang="ja-JP" sz="1000" dirty="0">
                <a:solidFill>
                  <a:schemeClr val="tx1"/>
                </a:solidFill>
                <a:latin typeface="+mn-ea"/>
              </a:endParaRPr>
            </a:p>
            <a:p>
              <a:r>
                <a:rPr kumimoji="1" lang="ja-JP" altLang="en-US" sz="1000" dirty="0">
                  <a:solidFill>
                    <a:schemeClr val="tx1"/>
                  </a:solidFill>
                  <a:latin typeface="+mn-ea"/>
                </a:rPr>
                <a:t>場　所：</a:t>
              </a:r>
              <a:r>
                <a:rPr kumimoji="1" lang="ja-JP" altLang="en-US" sz="1000" b="1" dirty="0">
                  <a:solidFill>
                    <a:schemeClr val="tx1"/>
                  </a:solidFill>
                  <a:latin typeface="+mn-ea"/>
                </a:rPr>
                <a:t>クレオ大阪南</a:t>
              </a:r>
              <a:endParaRPr kumimoji="1" lang="en-US" altLang="ja-JP" sz="1000" b="1" dirty="0">
                <a:solidFill>
                  <a:schemeClr val="tx1"/>
                </a:solidFill>
                <a:latin typeface="+mn-ea"/>
              </a:endParaRPr>
            </a:p>
            <a:p>
              <a:r>
                <a:rPr kumimoji="1" lang="en-US" altLang="ja-JP" sz="1000" b="1" dirty="0">
                  <a:solidFill>
                    <a:schemeClr val="tx1"/>
                  </a:solidFill>
                  <a:latin typeface="+mn-ea"/>
                </a:rPr>
                <a:t>                          </a:t>
              </a:r>
              <a:r>
                <a:rPr kumimoji="1" lang="ja-JP" altLang="ja-JP" sz="800" b="1" dirty="0">
                  <a:solidFill>
                    <a:schemeClr val="tx1"/>
                  </a:solidFill>
                  <a:latin typeface="+mn-ea"/>
                </a:rPr>
                <a:t>（平野区</a:t>
              </a:r>
              <a:r>
                <a:rPr kumimoji="1" lang="ja-JP" altLang="en-US" sz="800" b="1" dirty="0">
                  <a:solidFill>
                    <a:schemeClr val="tx1"/>
                  </a:solidFill>
                  <a:latin typeface="+mn-ea"/>
                </a:rPr>
                <a:t>喜連西</a:t>
              </a:r>
              <a:r>
                <a:rPr kumimoji="1" lang="en-US" altLang="ja-JP" sz="800" b="1" dirty="0">
                  <a:solidFill>
                    <a:schemeClr val="tx1"/>
                  </a:solidFill>
                  <a:latin typeface="+mn-ea"/>
                </a:rPr>
                <a:t>6-2-33</a:t>
              </a:r>
              <a:r>
                <a:rPr kumimoji="1" lang="ja-JP" altLang="ja-JP" sz="800" b="1" dirty="0">
                  <a:solidFill>
                    <a:schemeClr val="tx1"/>
                  </a:solidFill>
                  <a:latin typeface="+mn-ea"/>
                </a:rPr>
                <a:t>）</a:t>
              </a:r>
              <a:endParaRPr kumimoji="1" lang="en-US" altLang="ja-JP" sz="800" b="1" dirty="0">
                <a:solidFill>
                  <a:schemeClr val="tx1"/>
                </a:solidFill>
                <a:latin typeface="+mn-ea"/>
              </a:endParaRPr>
            </a:p>
            <a:p>
              <a:r>
                <a:rPr kumimoji="1" lang="ja-JP" altLang="en-US" sz="1000" b="1" dirty="0">
                  <a:solidFill>
                    <a:schemeClr val="tx1"/>
                  </a:solidFill>
                  <a:latin typeface="+mn-ea"/>
                </a:rPr>
                <a:t>②</a:t>
              </a:r>
              <a:r>
                <a:rPr kumimoji="1" lang="ja-JP" altLang="en-US" sz="1000" dirty="0">
                  <a:solidFill>
                    <a:schemeClr val="tx1"/>
                  </a:solidFill>
                  <a:latin typeface="+mn-ea"/>
                </a:rPr>
                <a:t>活動日：</a:t>
              </a:r>
              <a:r>
                <a:rPr kumimoji="1" lang="en-US" altLang="ja-JP" sz="1000" b="1" dirty="0">
                  <a:solidFill>
                    <a:schemeClr val="tx1"/>
                  </a:solidFill>
                  <a:latin typeface="+mn-ea"/>
                </a:rPr>
                <a:t>11</a:t>
              </a:r>
              <a:r>
                <a:rPr kumimoji="1" lang="ja-JP" altLang="en-US" sz="1000" b="1" dirty="0">
                  <a:solidFill>
                    <a:schemeClr val="tx1"/>
                  </a:solidFill>
                  <a:latin typeface="+mn-ea"/>
                </a:rPr>
                <a:t>月</a:t>
              </a:r>
              <a:r>
                <a:rPr kumimoji="1" lang="en-US" altLang="ja-JP" sz="1000" b="1" dirty="0">
                  <a:solidFill>
                    <a:schemeClr val="tx1"/>
                  </a:solidFill>
                  <a:latin typeface="+mn-ea"/>
                </a:rPr>
                <a:t>9</a:t>
              </a:r>
              <a:r>
                <a:rPr kumimoji="1" lang="ja-JP" altLang="en-US" sz="1000" b="1" dirty="0">
                  <a:solidFill>
                    <a:schemeClr val="tx1"/>
                  </a:solidFill>
                  <a:latin typeface="+mn-ea"/>
                </a:rPr>
                <a:t>日</a:t>
              </a:r>
              <a:r>
                <a:rPr kumimoji="1" lang="en-US" altLang="ja-JP" sz="1000" b="1" dirty="0">
                  <a:solidFill>
                    <a:schemeClr val="tx1"/>
                  </a:solidFill>
                  <a:latin typeface="+mn-ea"/>
                </a:rPr>
                <a:t>(</a:t>
              </a:r>
              <a:r>
                <a:rPr kumimoji="1" lang="ja-JP" altLang="en-US" sz="1000" b="1" dirty="0">
                  <a:solidFill>
                    <a:schemeClr val="tx1"/>
                  </a:solidFill>
                  <a:latin typeface="+mn-ea"/>
                </a:rPr>
                <a:t>土</a:t>
              </a:r>
              <a:r>
                <a:rPr kumimoji="1" lang="en-US" altLang="ja-JP" sz="1000" b="1" dirty="0">
                  <a:solidFill>
                    <a:schemeClr val="tx1"/>
                  </a:solidFill>
                  <a:latin typeface="+mn-ea"/>
                </a:rPr>
                <a:t>)9:35</a:t>
              </a:r>
              <a:r>
                <a:rPr kumimoji="1" lang="ja-JP" altLang="en-US" sz="1000" b="1" dirty="0">
                  <a:solidFill>
                    <a:schemeClr val="tx1"/>
                  </a:solidFill>
                  <a:latin typeface="+mn-ea"/>
                </a:rPr>
                <a:t>～</a:t>
              </a:r>
              <a:r>
                <a:rPr kumimoji="1" lang="en-US" altLang="ja-JP" sz="1000" b="1" dirty="0">
                  <a:solidFill>
                    <a:schemeClr val="tx1"/>
                  </a:solidFill>
                  <a:latin typeface="+mn-ea"/>
                </a:rPr>
                <a:t>12:00</a:t>
              </a:r>
            </a:p>
            <a:p>
              <a:r>
                <a:rPr kumimoji="1" lang="ja-JP" altLang="en-US" sz="1000" dirty="0">
                  <a:solidFill>
                    <a:schemeClr val="tx1"/>
                  </a:solidFill>
                  <a:latin typeface="+mn-ea"/>
                </a:rPr>
                <a:t>場　所：</a:t>
              </a:r>
              <a:r>
                <a:rPr kumimoji="1" lang="ja-JP" altLang="en-US" sz="1000" b="1" dirty="0">
                  <a:solidFill>
                    <a:schemeClr val="tx1"/>
                  </a:solidFill>
                  <a:latin typeface="+mn-ea"/>
                </a:rPr>
                <a:t>平野区民センター</a:t>
              </a:r>
              <a:endParaRPr kumimoji="1" lang="en-US" altLang="ja-JP" sz="1000" b="1" dirty="0">
                <a:solidFill>
                  <a:schemeClr val="tx1"/>
                </a:solidFill>
                <a:latin typeface="+mn-ea"/>
              </a:endParaRPr>
            </a:p>
            <a:p>
              <a:r>
                <a:rPr kumimoji="1" lang="en-US" altLang="ja-JP" sz="800" b="1" dirty="0">
                  <a:solidFill>
                    <a:schemeClr val="dk1"/>
                  </a:solidFill>
                </a:rPr>
                <a:t> </a:t>
              </a:r>
              <a:r>
                <a:rPr kumimoji="1" lang="ja-JP" altLang="en-US" sz="800" b="1" dirty="0">
                  <a:solidFill>
                    <a:schemeClr val="dk1"/>
                  </a:solidFill>
                </a:rPr>
                <a:t>　　　　　　</a:t>
              </a:r>
              <a:r>
                <a:rPr kumimoji="1" lang="ja-JP" altLang="en-US" sz="800" b="1" dirty="0">
                  <a:solidFill>
                    <a:schemeClr val="tx1"/>
                  </a:solidFill>
                  <a:latin typeface="+mn-ea"/>
                </a:rPr>
                <a:t>　</a:t>
              </a:r>
              <a:r>
                <a:rPr kumimoji="1" lang="ja-JP" altLang="ja-JP" sz="800" b="1" dirty="0">
                  <a:solidFill>
                    <a:schemeClr val="tx1"/>
                  </a:solidFill>
                  <a:latin typeface="+mn-ea"/>
                </a:rPr>
                <a:t>（平野区</a:t>
              </a:r>
              <a:r>
                <a:rPr kumimoji="1" lang="ja-JP" altLang="en-US" sz="800" b="1" dirty="0">
                  <a:solidFill>
                    <a:schemeClr val="tx1"/>
                  </a:solidFill>
                  <a:latin typeface="+mn-ea"/>
                </a:rPr>
                <a:t>長吉出戸</a:t>
              </a:r>
              <a:r>
                <a:rPr kumimoji="1" lang="en-US" altLang="ja-JP" sz="800" b="1" dirty="0">
                  <a:solidFill>
                    <a:schemeClr val="tx1"/>
                  </a:solidFill>
                  <a:latin typeface="+mn-ea"/>
                </a:rPr>
                <a:t>5-3-58)</a:t>
              </a:r>
            </a:p>
            <a:p>
              <a:r>
                <a:rPr kumimoji="1" lang="ja-JP" altLang="en-US" sz="1050" dirty="0">
                  <a:solidFill>
                    <a:schemeClr val="tx1"/>
                  </a:solidFill>
                  <a:latin typeface="+mn-ea"/>
                </a:rPr>
                <a:t>☆募集人数：各 </a:t>
              </a:r>
              <a:r>
                <a:rPr kumimoji="1" lang="en-US" altLang="ja-JP" sz="1050" dirty="0">
                  <a:solidFill>
                    <a:schemeClr val="tx1"/>
                  </a:solidFill>
                  <a:latin typeface="+mn-ea"/>
                </a:rPr>
                <a:t>2</a:t>
              </a:r>
              <a:r>
                <a:rPr kumimoji="1" lang="ja-JP" altLang="en-US" sz="1050" dirty="0">
                  <a:solidFill>
                    <a:schemeClr val="tx1"/>
                  </a:solidFill>
                  <a:latin typeface="+mn-ea"/>
                </a:rPr>
                <a:t>～</a:t>
              </a:r>
              <a:r>
                <a:rPr kumimoji="1" lang="en-US" altLang="ja-JP" sz="1050" dirty="0">
                  <a:solidFill>
                    <a:schemeClr val="tx1"/>
                  </a:solidFill>
                  <a:latin typeface="+mn-ea"/>
                </a:rPr>
                <a:t>3</a:t>
              </a:r>
              <a:r>
                <a:rPr kumimoji="1" lang="ja-JP" altLang="en-US" sz="1050" dirty="0">
                  <a:solidFill>
                    <a:schemeClr val="tx1"/>
                  </a:solidFill>
                  <a:latin typeface="+mn-ea"/>
                </a:rPr>
                <a:t>名</a:t>
              </a:r>
              <a:endParaRPr kumimoji="1" lang="en-US" altLang="ja-JP" sz="1050" dirty="0">
                <a:solidFill>
                  <a:schemeClr val="tx1"/>
                </a:solidFill>
                <a:latin typeface="+mn-ea"/>
              </a:endParaRPr>
            </a:p>
            <a:p>
              <a:pPr algn="ctr"/>
              <a:endParaRPr kumimoji="1" lang="en-US" altLang="ja-JP" sz="1000" b="1" dirty="0">
                <a:solidFill>
                  <a:srgbClr val="FF0000"/>
                </a:solidFill>
              </a:endParaRPr>
            </a:p>
            <a:p>
              <a:pPr algn="ctr"/>
              <a:r>
                <a:rPr kumimoji="1" lang="ja-JP" altLang="en-US" sz="1000" b="1" dirty="0">
                  <a:solidFill>
                    <a:srgbClr val="FF0000"/>
                  </a:solidFill>
                </a:rPr>
                <a:t>演奏練習中の見守り保育を</a:t>
              </a:r>
              <a:endParaRPr kumimoji="1" lang="en-US" altLang="ja-JP" sz="1000" b="1" dirty="0">
                <a:solidFill>
                  <a:srgbClr val="FF0000"/>
                </a:solidFill>
              </a:endParaRPr>
            </a:p>
            <a:p>
              <a:pPr algn="ctr"/>
              <a:r>
                <a:rPr kumimoji="1" lang="ja-JP" altLang="en-US" sz="1000" b="1" dirty="0">
                  <a:solidFill>
                    <a:srgbClr val="FF0000"/>
                  </a:solidFill>
                </a:rPr>
                <a:t>お願いします。</a:t>
              </a:r>
              <a:endParaRPr kumimoji="1" lang="en-US" altLang="ja-JP" sz="1000" b="1" dirty="0">
                <a:solidFill>
                  <a:srgbClr val="FF0000"/>
                </a:solidFill>
              </a:endParaRPr>
            </a:p>
            <a:p>
              <a:endParaRPr kumimoji="1" lang="en-US" altLang="ja-JP" sz="900" b="1" dirty="0">
                <a:solidFill>
                  <a:srgbClr val="FF0000"/>
                </a:solidFill>
              </a:endParaRPr>
            </a:p>
            <a:p>
              <a:pPr algn="ctr"/>
              <a:endParaRPr kumimoji="1" lang="ja-JP" altLang="en-US" sz="100" b="1" dirty="0">
                <a:solidFill>
                  <a:srgbClr val="0070C0"/>
                </a:solidFill>
              </a:endParaRPr>
            </a:p>
            <a:p>
              <a:endParaRPr kumimoji="1" lang="en-US" altLang="ja-JP" sz="1000" dirty="0">
                <a:solidFill>
                  <a:schemeClr val="tx1"/>
                </a:solidFill>
                <a:latin typeface="+mn-ea"/>
              </a:endParaRPr>
            </a:p>
          </p:txBody>
        </p:sp>
        <p:sp>
          <p:nvSpPr>
            <p:cNvPr id="62" name="テキスト ボックス 61">
              <a:extLst>
                <a:ext uri="{FF2B5EF4-FFF2-40B4-BE49-F238E27FC236}">
                  <a16:creationId xmlns:a16="http://schemas.microsoft.com/office/drawing/2014/main" id="{CB985561-CBDA-4DA3-9202-33158DBE2E67}"/>
                </a:ext>
              </a:extLst>
            </p:cNvPr>
            <p:cNvSpPr txBox="1"/>
            <p:nvPr/>
          </p:nvSpPr>
          <p:spPr>
            <a:xfrm>
              <a:off x="141002" y="7484082"/>
              <a:ext cx="2390262" cy="347433"/>
            </a:xfrm>
            <a:prstGeom prst="rect">
              <a:avLst/>
            </a:prstGeom>
            <a:solidFill>
              <a:srgbClr val="FF7C80"/>
            </a:solidFill>
            <a:ln>
              <a:solidFill>
                <a:srgbClr val="FF7C80"/>
              </a:solidFill>
            </a:ln>
          </p:spPr>
          <p:txBody>
            <a:bodyPr wrap="square" rtlCol="0" anchor="ctr">
              <a:spAutoFit/>
            </a:bodyPr>
            <a:lstStyle/>
            <a:p>
              <a:pPr algn="ctr">
                <a:lnSpc>
                  <a:spcPct val="150000"/>
                </a:lnSpc>
              </a:pPr>
              <a:r>
                <a:rPr kumimoji="1" lang="ja-JP" altLang="en-US" sz="1400" b="1" dirty="0">
                  <a:solidFill>
                    <a:schemeClr val="bg1"/>
                  </a:solidFill>
                </a:rPr>
                <a:t>ママブラスひらの</a:t>
              </a:r>
              <a:r>
                <a:rPr kumimoji="1" lang="en-US" altLang="ja-JP" sz="1400" b="1" dirty="0">
                  <a:solidFill>
                    <a:schemeClr val="bg1"/>
                  </a:solidFill>
                </a:rPr>
                <a:t>Merry</a:t>
              </a:r>
            </a:p>
          </p:txBody>
        </p:sp>
      </p:grpSp>
      <p:sp>
        <p:nvSpPr>
          <p:cNvPr id="64" name="テキスト ボックス 63">
            <a:extLst>
              <a:ext uri="{FF2B5EF4-FFF2-40B4-BE49-F238E27FC236}">
                <a16:creationId xmlns:a16="http://schemas.microsoft.com/office/drawing/2014/main" id="{B31FE704-9304-46F0-84A9-437B5630D4C8}"/>
              </a:ext>
            </a:extLst>
          </p:cNvPr>
          <p:cNvSpPr txBox="1"/>
          <p:nvPr/>
        </p:nvSpPr>
        <p:spPr>
          <a:xfrm>
            <a:off x="2628383" y="5697765"/>
            <a:ext cx="2411169" cy="396000"/>
          </a:xfrm>
          <a:prstGeom prst="rect">
            <a:avLst/>
          </a:prstGeom>
          <a:solidFill>
            <a:srgbClr val="FF7C80"/>
          </a:solidFill>
        </p:spPr>
        <p:txBody>
          <a:bodyPr wrap="square" tIns="0" rtlCol="0" anchor="ctr">
            <a:spAutoFit/>
          </a:bodyPr>
          <a:lstStyle/>
          <a:p>
            <a:pPr algn="ctr">
              <a:lnSpc>
                <a:spcPct val="150000"/>
              </a:lnSpc>
            </a:pPr>
            <a:r>
              <a:rPr kumimoji="1" lang="ja-JP" altLang="en-US" sz="1200" b="1" dirty="0">
                <a:solidFill>
                  <a:schemeClr val="bg1"/>
                </a:solidFill>
              </a:rPr>
              <a:t>つどいの広場　ときわっこ</a:t>
            </a:r>
            <a:endParaRPr kumimoji="1" lang="en-US" altLang="ja-JP" sz="1200" b="1" dirty="0">
              <a:solidFill>
                <a:schemeClr val="bg1"/>
              </a:solidFill>
            </a:endParaRPr>
          </a:p>
          <a:p>
            <a:pPr algn="ctr"/>
            <a:r>
              <a:rPr kumimoji="1" lang="ja-JP" altLang="en-US" sz="800" b="1" dirty="0">
                <a:solidFill>
                  <a:schemeClr val="bg1"/>
                </a:solidFill>
                <a:latin typeface="UD デジタル 教科書体 N-B" panose="02020700000000000000" pitchFamily="17" charset="-128"/>
                <a:ea typeface="UD デジタル 教科書体 N-B" panose="02020700000000000000" pitchFamily="17" charset="-128"/>
              </a:rPr>
              <a:t>（常磐会学園こどもセンター）</a:t>
            </a:r>
            <a:endParaRPr kumimoji="1" lang="en-US" altLang="ja-JP" sz="1400" b="1" dirty="0">
              <a:solidFill>
                <a:schemeClr val="bg1"/>
              </a:solidFill>
            </a:endParaRPr>
          </a:p>
        </p:txBody>
      </p:sp>
      <p:sp>
        <p:nvSpPr>
          <p:cNvPr id="69" name="正方形/長方形 68">
            <a:extLst>
              <a:ext uri="{FF2B5EF4-FFF2-40B4-BE49-F238E27FC236}">
                <a16:creationId xmlns:a16="http://schemas.microsoft.com/office/drawing/2014/main" id="{6CF90914-4928-44B7-B608-86646AD5D059}"/>
              </a:ext>
            </a:extLst>
          </p:cNvPr>
          <p:cNvSpPr/>
          <p:nvPr/>
        </p:nvSpPr>
        <p:spPr>
          <a:xfrm>
            <a:off x="2626600" y="5729179"/>
            <a:ext cx="2381069" cy="3060000"/>
          </a:xfrm>
          <a:prstGeom prst="rect">
            <a:avLst/>
          </a:prstGeom>
          <a:no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kumimoji="1" lang="en-US" altLang="ja-JP" sz="1050" dirty="0">
              <a:solidFill>
                <a:schemeClr val="tx1"/>
              </a:solidFill>
              <a:latin typeface="+mn-ea"/>
            </a:endParaRPr>
          </a:p>
        </p:txBody>
      </p:sp>
      <p:sp>
        <p:nvSpPr>
          <p:cNvPr id="8" name="テキスト ボックス 7">
            <a:extLst>
              <a:ext uri="{FF2B5EF4-FFF2-40B4-BE49-F238E27FC236}">
                <a16:creationId xmlns:a16="http://schemas.microsoft.com/office/drawing/2014/main" id="{5E74A54E-546C-4045-9814-E28CF681587B}"/>
              </a:ext>
            </a:extLst>
          </p:cNvPr>
          <p:cNvSpPr txBox="1"/>
          <p:nvPr/>
        </p:nvSpPr>
        <p:spPr>
          <a:xfrm>
            <a:off x="7820025" y="7086498"/>
            <a:ext cx="45719" cy="369332"/>
          </a:xfrm>
          <a:prstGeom prst="rect">
            <a:avLst/>
          </a:prstGeom>
          <a:noFill/>
        </p:spPr>
        <p:txBody>
          <a:bodyPr wrap="square" rtlCol="0">
            <a:spAutoFit/>
          </a:bodyPr>
          <a:lstStyle/>
          <a:p>
            <a:endParaRPr kumimoji="1" lang="ja-JP" altLang="en-US" dirty="0"/>
          </a:p>
        </p:txBody>
      </p:sp>
      <p:sp>
        <p:nvSpPr>
          <p:cNvPr id="9" name="正方形/長方形 8">
            <a:extLst>
              <a:ext uri="{FF2B5EF4-FFF2-40B4-BE49-F238E27FC236}">
                <a16:creationId xmlns:a16="http://schemas.microsoft.com/office/drawing/2014/main" id="{FDA5F7CA-FD1D-42C0-B690-ACBE93C2ECBD}"/>
              </a:ext>
            </a:extLst>
          </p:cNvPr>
          <p:cNvSpPr/>
          <p:nvPr/>
        </p:nvSpPr>
        <p:spPr>
          <a:xfrm>
            <a:off x="98700" y="8813980"/>
            <a:ext cx="7336059" cy="253916"/>
          </a:xfrm>
          <a:prstGeom prst="rect">
            <a:avLst/>
          </a:prstGeom>
          <a:noFill/>
        </p:spPr>
        <p:txBody>
          <a:bodyPr wrap="square" lIns="91440" tIns="45720" rIns="91440" bIns="45720" anchor="ctr">
            <a:spAutoFit/>
          </a:bodyPr>
          <a:lstStyle/>
          <a:p>
            <a:pPr algn="dist"/>
            <a:r>
              <a:rPr lang="ja-JP" altLang="en-US" sz="1000" b="1" dirty="0">
                <a:ln w="0"/>
              </a:rPr>
              <a:t>「ひらのボラセンだより」に記事掲載を希望される場合は、</a:t>
            </a:r>
            <a:r>
              <a:rPr lang="ja-JP" altLang="en-US" sz="1050" b="1" dirty="0">
                <a:ln w="0"/>
                <a:solidFill>
                  <a:srgbClr val="FF0000"/>
                </a:solidFill>
              </a:rPr>
              <a:t>前月</a:t>
            </a:r>
            <a:r>
              <a:rPr lang="en-US" altLang="ja-JP" sz="1050" b="1" dirty="0">
                <a:ln w="0"/>
                <a:solidFill>
                  <a:srgbClr val="FF0000"/>
                </a:solidFill>
              </a:rPr>
              <a:t>15</a:t>
            </a:r>
            <a:r>
              <a:rPr lang="ja-JP" altLang="en-US" sz="1050" b="1" dirty="0">
                <a:ln w="0"/>
                <a:solidFill>
                  <a:srgbClr val="FF0000"/>
                </a:solidFill>
              </a:rPr>
              <a:t>日まで</a:t>
            </a:r>
            <a:r>
              <a:rPr lang="ja-JP" altLang="en-US" sz="1000" b="1" dirty="0">
                <a:ln w="0"/>
              </a:rPr>
              <a:t>に原稿を提出してください。</a:t>
            </a:r>
            <a:endParaRPr lang="ja-JP" altLang="en-US" sz="1000" b="1" cap="none" spc="0" dirty="0">
              <a:ln w="0"/>
              <a:solidFill>
                <a:schemeClr val="tx1"/>
              </a:solidFill>
            </a:endParaRPr>
          </a:p>
        </p:txBody>
      </p:sp>
      <p:grpSp>
        <p:nvGrpSpPr>
          <p:cNvPr id="10" name="グループ化 9">
            <a:extLst>
              <a:ext uri="{FF2B5EF4-FFF2-40B4-BE49-F238E27FC236}">
                <a16:creationId xmlns:a16="http://schemas.microsoft.com/office/drawing/2014/main" id="{CA98FB1F-6C5A-496E-B086-1CF05C6F3933}"/>
              </a:ext>
            </a:extLst>
          </p:cNvPr>
          <p:cNvGrpSpPr/>
          <p:nvPr/>
        </p:nvGrpSpPr>
        <p:grpSpPr>
          <a:xfrm>
            <a:off x="229882" y="5714701"/>
            <a:ext cx="2418145" cy="3044449"/>
            <a:chOff x="2704345" y="4104810"/>
            <a:chExt cx="2464181" cy="1726561"/>
          </a:xfrm>
        </p:grpSpPr>
        <p:grpSp>
          <p:nvGrpSpPr>
            <p:cNvPr id="3" name="グループ化 2">
              <a:extLst>
                <a:ext uri="{FF2B5EF4-FFF2-40B4-BE49-F238E27FC236}">
                  <a16:creationId xmlns:a16="http://schemas.microsoft.com/office/drawing/2014/main" id="{45C68B13-3328-4E20-B985-8C8C4F1111F3}"/>
                </a:ext>
              </a:extLst>
            </p:cNvPr>
            <p:cNvGrpSpPr/>
            <p:nvPr/>
          </p:nvGrpSpPr>
          <p:grpSpPr>
            <a:xfrm>
              <a:off x="2704345" y="4104810"/>
              <a:ext cx="2464181" cy="1726561"/>
              <a:chOff x="2675770" y="5409735"/>
              <a:chExt cx="2464181" cy="1726561"/>
            </a:xfrm>
          </p:grpSpPr>
          <p:sp>
            <p:nvSpPr>
              <p:cNvPr id="57" name="正方形/長方形 56">
                <a:extLst>
                  <a:ext uri="{FF2B5EF4-FFF2-40B4-BE49-F238E27FC236}">
                    <a16:creationId xmlns:a16="http://schemas.microsoft.com/office/drawing/2014/main" id="{0678E9E2-F82E-40B8-9FB8-AE1149E90011}"/>
                  </a:ext>
                </a:extLst>
              </p:cNvPr>
              <p:cNvSpPr/>
              <p:nvPr/>
            </p:nvSpPr>
            <p:spPr>
              <a:xfrm>
                <a:off x="2675770" y="5449848"/>
                <a:ext cx="2426400" cy="16864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en-US" altLang="ja-JP" sz="1400" dirty="0">
                  <a:solidFill>
                    <a:schemeClr val="tx1"/>
                  </a:solidFill>
                  <a:latin typeface="HGP創英角ﾎﾟｯﾌﾟ体" panose="040B0A00000000000000" pitchFamily="50" charset="-128"/>
                  <a:ea typeface="HGP創英角ﾎﾟｯﾌﾟ体" panose="040B0A00000000000000" pitchFamily="50" charset="-128"/>
                </a:endParaRPr>
              </a:p>
              <a:p>
                <a:pPr algn="ctr"/>
                <a:endParaRPr kumimoji="1" lang="en-US" altLang="ja-JP" sz="1400" dirty="0">
                  <a:solidFill>
                    <a:schemeClr val="tx1"/>
                  </a:solidFill>
                  <a:latin typeface="HGP創英角ﾎﾟｯﾌﾟ体" panose="040B0A00000000000000" pitchFamily="50" charset="-128"/>
                  <a:ea typeface="HGP創英角ﾎﾟｯﾌﾟ体" panose="040B0A00000000000000" pitchFamily="50" charset="-128"/>
                </a:endParaRPr>
              </a:p>
              <a:p>
                <a:r>
                  <a:rPr kumimoji="1" lang="ja-JP" altLang="en-US" b="1" dirty="0">
                    <a:solidFill>
                      <a:schemeClr val="tx1"/>
                    </a:solidFill>
                    <a:latin typeface="+mn-ea"/>
                    <a:ea typeface="+mn-ea"/>
                  </a:rPr>
                  <a:t>日時：毎月第</a:t>
                </a:r>
                <a:r>
                  <a:rPr kumimoji="1" lang="en-US" altLang="ja-JP" b="1" dirty="0">
                    <a:solidFill>
                      <a:schemeClr val="tx1"/>
                    </a:solidFill>
                    <a:latin typeface="+mn-ea"/>
                    <a:ea typeface="+mn-ea"/>
                  </a:rPr>
                  <a:t>2</a:t>
                </a:r>
                <a:r>
                  <a:rPr kumimoji="1" lang="ja-JP" altLang="en-US" b="1" dirty="0">
                    <a:solidFill>
                      <a:schemeClr val="tx1"/>
                    </a:solidFill>
                    <a:latin typeface="+mn-ea"/>
                    <a:ea typeface="+mn-ea"/>
                  </a:rPr>
                  <a:t>・</a:t>
                </a:r>
                <a:r>
                  <a:rPr kumimoji="1" lang="en-US" altLang="ja-JP" b="1" dirty="0">
                    <a:solidFill>
                      <a:schemeClr val="tx1"/>
                    </a:solidFill>
                    <a:latin typeface="+mn-ea"/>
                    <a:ea typeface="+mn-ea"/>
                  </a:rPr>
                  <a:t>4</a:t>
                </a:r>
                <a:r>
                  <a:rPr kumimoji="1" lang="ja-JP" altLang="en-US" b="1" dirty="0">
                    <a:solidFill>
                      <a:schemeClr val="tx1"/>
                    </a:solidFill>
                    <a:latin typeface="+mn-ea"/>
                    <a:ea typeface="+mn-ea"/>
                  </a:rPr>
                  <a:t>木曜日　</a:t>
                </a:r>
                <a:r>
                  <a:rPr kumimoji="1" lang="en-US" altLang="ja-JP" b="1" dirty="0">
                    <a:solidFill>
                      <a:schemeClr val="tx1"/>
                    </a:solidFill>
                    <a:latin typeface="+mn-ea"/>
                    <a:ea typeface="+mn-ea"/>
                  </a:rPr>
                  <a:t>14</a:t>
                </a:r>
                <a:r>
                  <a:rPr kumimoji="1" lang="ja-JP" altLang="en-US" b="1" dirty="0">
                    <a:solidFill>
                      <a:schemeClr val="tx1"/>
                    </a:solidFill>
                    <a:latin typeface="+mn-ea"/>
                    <a:ea typeface="+mn-ea"/>
                  </a:rPr>
                  <a:t>時～</a:t>
                </a:r>
                <a:endParaRPr kumimoji="1" lang="en-US" altLang="ja-JP" b="1" dirty="0">
                  <a:solidFill>
                    <a:schemeClr val="tx1"/>
                  </a:solidFill>
                  <a:latin typeface="+mn-ea"/>
                  <a:ea typeface="+mn-ea"/>
                </a:endParaRPr>
              </a:p>
              <a:p>
                <a:r>
                  <a:rPr kumimoji="1" lang="ja-JP" altLang="en-US" b="1" dirty="0">
                    <a:solidFill>
                      <a:schemeClr val="tx1"/>
                    </a:solidFill>
                    <a:latin typeface="+mn-ea"/>
                  </a:rPr>
                  <a:t>場所：小規模多機能事業所</a:t>
                </a:r>
                <a:endParaRPr kumimoji="1" lang="en-US" altLang="ja-JP" b="1" dirty="0">
                  <a:solidFill>
                    <a:schemeClr val="tx1"/>
                  </a:solidFill>
                  <a:latin typeface="+mn-ea"/>
                </a:endParaRPr>
              </a:p>
              <a:p>
                <a:r>
                  <a:rPr kumimoji="1" lang="ja-JP" altLang="en-US" b="1" dirty="0">
                    <a:solidFill>
                      <a:schemeClr val="tx1"/>
                    </a:solidFill>
                    <a:latin typeface="+mn-ea"/>
                  </a:rPr>
                  <a:t>　　　喜連の杜</a:t>
                </a:r>
                <a:r>
                  <a:rPr kumimoji="1" lang="en-US" altLang="ja-JP" sz="1000" b="1" dirty="0">
                    <a:solidFill>
                      <a:schemeClr val="tx1"/>
                    </a:solidFill>
                    <a:latin typeface="+mn-ea"/>
                  </a:rPr>
                  <a:t>(</a:t>
                </a:r>
                <a:r>
                  <a:rPr kumimoji="1" lang="ja-JP" altLang="en-US" sz="1000" b="1" dirty="0">
                    <a:solidFill>
                      <a:schemeClr val="tx1"/>
                    </a:solidFill>
                    <a:latin typeface="+mn-ea"/>
                  </a:rPr>
                  <a:t>平野区喜連</a:t>
                </a:r>
                <a:r>
                  <a:rPr kumimoji="1" lang="en-US" altLang="ja-JP" sz="1000" b="1" dirty="0">
                    <a:solidFill>
                      <a:schemeClr val="tx1"/>
                    </a:solidFill>
                    <a:latin typeface="+mn-ea"/>
                  </a:rPr>
                  <a:t>4-6-19)</a:t>
                </a:r>
              </a:p>
              <a:p>
                <a:endParaRPr kumimoji="1" lang="ja-JP" altLang="en-US" b="1" dirty="0">
                  <a:solidFill>
                    <a:schemeClr val="tx1"/>
                  </a:solidFill>
                  <a:latin typeface="+mn-ea"/>
                  <a:ea typeface="+mn-ea"/>
                </a:endParaRPr>
              </a:p>
            </p:txBody>
          </p:sp>
          <p:sp>
            <p:nvSpPr>
              <p:cNvPr id="59" name="テキスト ボックス 58">
                <a:extLst>
                  <a:ext uri="{FF2B5EF4-FFF2-40B4-BE49-F238E27FC236}">
                    <a16:creationId xmlns:a16="http://schemas.microsoft.com/office/drawing/2014/main" id="{E838909C-643C-4451-A630-58D0DA55A421}"/>
                  </a:ext>
                </a:extLst>
              </p:cNvPr>
              <p:cNvSpPr txBox="1"/>
              <p:nvPr/>
            </p:nvSpPr>
            <p:spPr>
              <a:xfrm>
                <a:off x="2682031" y="5409735"/>
                <a:ext cx="2457920" cy="229637"/>
              </a:xfrm>
              <a:prstGeom prst="rect">
                <a:avLst/>
              </a:prstGeom>
              <a:solidFill>
                <a:schemeClr val="accent1"/>
              </a:solidFill>
            </p:spPr>
            <p:txBody>
              <a:bodyPr wrap="square" rtlCol="0" anchor="ctr">
                <a:spAutoFit/>
              </a:bodyPr>
              <a:lstStyle/>
              <a:p>
                <a:pPr algn="ctr">
                  <a:lnSpc>
                    <a:spcPct val="150000"/>
                  </a:lnSpc>
                </a:pPr>
                <a:r>
                  <a:rPr kumimoji="1" lang="ja-JP" altLang="en-US" sz="1050" b="1" dirty="0">
                    <a:solidFill>
                      <a:schemeClr val="bg1"/>
                    </a:solidFill>
                  </a:rPr>
                  <a:t>小規模多機能事業所　</a:t>
                </a:r>
                <a:r>
                  <a:rPr kumimoji="1" lang="ja-JP" altLang="en-US" sz="1500" b="1" dirty="0">
                    <a:solidFill>
                      <a:schemeClr val="bg1"/>
                    </a:solidFill>
                  </a:rPr>
                  <a:t>喜連の杜</a:t>
                </a:r>
                <a:endParaRPr kumimoji="1" lang="en-US" altLang="ja-JP" sz="1500" b="1" dirty="0">
                  <a:solidFill>
                    <a:schemeClr val="bg1"/>
                  </a:solidFill>
                </a:endParaRPr>
              </a:p>
            </p:txBody>
          </p:sp>
        </p:grpSp>
        <p:sp>
          <p:nvSpPr>
            <p:cNvPr id="39" name="テキスト ボックス 38">
              <a:extLst>
                <a:ext uri="{FF2B5EF4-FFF2-40B4-BE49-F238E27FC236}">
                  <a16:creationId xmlns:a16="http://schemas.microsoft.com/office/drawing/2014/main" id="{D7ED0D2E-1EB0-48F3-B6AB-7C2BEC8A2960}"/>
                </a:ext>
              </a:extLst>
            </p:cNvPr>
            <p:cNvSpPr txBox="1"/>
            <p:nvPr/>
          </p:nvSpPr>
          <p:spPr>
            <a:xfrm>
              <a:off x="2972083" y="4351900"/>
              <a:ext cx="1631936" cy="209455"/>
            </a:xfrm>
            <a:prstGeom prst="rect">
              <a:avLst/>
            </a:prstGeom>
            <a:noFill/>
          </p:spPr>
          <p:txBody>
            <a:bodyPr wrap="square" rtlCol="0">
              <a:spAutoFit/>
            </a:bodyPr>
            <a:lstStyle/>
            <a:p>
              <a:pPr algn="ctr"/>
              <a:endParaRPr kumimoji="1" lang="en-US" altLang="ja-JP" sz="1400" b="1" dirty="0">
                <a:solidFill>
                  <a:srgbClr val="00B0F0"/>
                </a:solidFill>
                <a:latin typeface="UD デジタル 教科書体 NK-B" panose="02020700000000000000" pitchFamily="18" charset="-128"/>
                <a:ea typeface="UD デジタル 教科書体 NK-B" panose="02020700000000000000" pitchFamily="18" charset="-128"/>
              </a:endParaRPr>
            </a:p>
            <a:p>
              <a:pPr algn="ctr"/>
              <a:endParaRPr kumimoji="1" lang="en-US" altLang="ja-JP" sz="400" b="1" dirty="0">
                <a:solidFill>
                  <a:srgbClr val="00B0F0"/>
                </a:solidFill>
                <a:latin typeface="UD デジタル 教科書体 NK-B" panose="02020700000000000000" pitchFamily="18" charset="-128"/>
                <a:ea typeface="UD デジタル 教科書体 NK-B" panose="02020700000000000000" pitchFamily="18" charset="-128"/>
              </a:endParaRPr>
            </a:p>
          </p:txBody>
        </p:sp>
      </p:grpSp>
      <p:sp>
        <p:nvSpPr>
          <p:cNvPr id="66" name="正方形/長方形 65">
            <a:extLst>
              <a:ext uri="{FF2B5EF4-FFF2-40B4-BE49-F238E27FC236}">
                <a16:creationId xmlns:a16="http://schemas.microsoft.com/office/drawing/2014/main" id="{647F63C9-B5D6-49A1-8C3C-CAA1805E99F2}"/>
              </a:ext>
            </a:extLst>
          </p:cNvPr>
          <p:cNvSpPr/>
          <p:nvPr/>
        </p:nvSpPr>
        <p:spPr>
          <a:xfrm>
            <a:off x="307595" y="6807963"/>
            <a:ext cx="2267161" cy="6440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sz="1000" b="1" dirty="0">
                <a:solidFill>
                  <a:srgbClr val="002060"/>
                </a:solidFill>
                <a:latin typeface="UD デジタル 教科書体 NK-B" panose="02020700000000000000" pitchFamily="18" charset="-128"/>
                <a:ea typeface="UD デジタル 教科書体 NK-B" panose="02020700000000000000" pitchFamily="18" charset="-128"/>
              </a:rPr>
              <a:t>　</a:t>
            </a:r>
            <a:r>
              <a:rPr kumimoji="1" lang="ja-JP" altLang="en-US" sz="1200" b="1" dirty="0">
                <a:solidFill>
                  <a:srgbClr val="002060"/>
                </a:solidFill>
                <a:latin typeface="UD デジタル 教科書体 NK-B" panose="02020700000000000000" pitchFamily="18" charset="-128"/>
                <a:ea typeface="UD デジタル 教科書体 NK-B" panose="02020700000000000000" pitchFamily="18" charset="-128"/>
              </a:rPr>
              <a:t>喫茶・カラオケ</a:t>
            </a:r>
            <a:endParaRPr kumimoji="1" lang="en-US" altLang="ja-JP" sz="1200" b="1" dirty="0">
              <a:solidFill>
                <a:srgbClr val="002060"/>
              </a:solidFill>
              <a:latin typeface="UD デジタル 教科書体 NK-B" panose="02020700000000000000" pitchFamily="18" charset="-128"/>
              <a:ea typeface="UD デジタル 教科書体 NK-B" panose="02020700000000000000" pitchFamily="18" charset="-128"/>
            </a:endParaRPr>
          </a:p>
          <a:p>
            <a:r>
              <a:rPr kumimoji="1" lang="en-US" altLang="ja-JP" sz="1200" b="1" dirty="0">
                <a:solidFill>
                  <a:srgbClr val="002060"/>
                </a:solidFill>
                <a:latin typeface="UD デジタル 教科書体 NK-B" panose="02020700000000000000" pitchFamily="18" charset="-128"/>
                <a:ea typeface="UD デジタル 教科書体 NK-B" panose="02020700000000000000" pitchFamily="18" charset="-128"/>
              </a:rPr>
              <a:t>       </a:t>
            </a:r>
            <a:r>
              <a:rPr kumimoji="1" lang="ja-JP" altLang="en-US" sz="1200" b="1" dirty="0">
                <a:solidFill>
                  <a:srgbClr val="002060"/>
                </a:solidFill>
                <a:latin typeface="UD デジタル 教科書体 NK-B" panose="02020700000000000000" pitchFamily="18" charset="-128"/>
                <a:ea typeface="UD デジタル 教科書体 NK-B" panose="02020700000000000000" pitchFamily="18" charset="-128"/>
              </a:rPr>
              <a:t>お手伝いしていただける方</a:t>
            </a:r>
            <a:endParaRPr kumimoji="1" lang="en-US" altLang="ja-JP" sz="1200" b="1" dirty="0">
              <a:solidFill>
                <a:srgbClr val="00206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400" b="1" dirty="0">
                <a:solidFill>
                  <a:srgbClr val="002060"/>
                </a:solidFill>
                <a:latin typeface="UD デジタル 教科書体 NK-B" panose="02020700000000000000" pitchFamily="18" charset="-128"/>
                <a:ea typeface="UD デジタル 教科書体 NK-B" panose="02020700000000000000" pitchFamily="18" charset="-128"/>
              </a:rPr>
              <a:t>募集中</a:t>
            </a:r>
            <a:r>
              <a:rPr kumimoji="1" lang="en-US" altLang="ja-JP" sz="1400" b="1" dirty="0">
                <a:solidFill>
                  <a:srgbClr val="002060"/>
                </a:solidFill>
                <a:latin typeface="UD デジタル 教科書体 NK-B" panose="02020700000000000000" pitchFamily="18" charset="-128"/>
                <a:ea typeface="UD デジタル 教科書体 NK-B" panose="02020700000000000000" pitchFamily="18" charset="-128"/>
              </a:rPr>
              <a:t>!!</a:t>
            </a:r>
          </a:p>
        </p:txBody>
      </p:sp>
      <p:sp>
        <p:nvSpPr>
          <p:cNvPr id="54" name="正方形/長方形 53">
            <a:extLst>
              <a:ext uri="{FF2B5EF4-FFF2-40B4-BE49-F238E27FC236}">
                <a16:creationId xmlns:a16="http://schemas.microsoft.com/office/drawing/2014/main" id="{B7E952D2-6620-48CC-BEA1-EDCFB7848849}"/>
              </a:ext>
            </a:extLst>
          </p:cNvPr>
          <p:cNvSpPr/>
          <p:nvPr/>
        </p:nvSpPr>
        <p:spPr>
          <a:xfrm>
            <a:off x="2606639" y="6108379"/>
            <a:ext cx="2475577" cy="2708434"/>
          </a:xfrm>
          <a:prstGeom prst="rect">
            <a:avLst/>
          </a:prstGeom>
          <a:noFill/>
        </p:spPr>
        <p:txBody>
          <a:bodyPr wrap="square" lIns="91440" tIns="45720" rIns="91440" bIns="45720">
            <a:spAutoFit/>
          </a:bodyPr>
          <a:lstStyle/>
          <a:p>
            <a:pPr algn="ctr"/>
            <a:r>
              <a:rPr kumimoji="1" lang="ja-JP" altLang="en-US" sz="1100" b="1" dirty="0">
                <a:solidFill>
                  <a:srgbClr val="FF0000"/>
                </a:solidFill>
                <a:latin typeface="UD デジタル 教科書体 N-B" panose="02020700000000000000" pitchFamily="17" charset="-128"/>
                <a:ea typeface="UD デジタル 教科書体 N-B" panose="02020700000000000000" pitchFamily="17" charset="-128"/>
              </a:rPr>
              <a:t>講座の間のボランティアさん募集</a:t>
            </a:r>
            <a:endParaRPr kumimoji="1" lang="en-US" altLang="ja-JP" sz="1100" b="1" dirty="0">
              <a:solidFill>
                <a:srgbClr val="FF0000"/>
              </a:solidFill>
              <a:latin typeface="UD デジタル 教科書体 N-B" panose="02020700000000000000" pitchFamily="17" charset="-128"/>
              <a:ea typeface="UD デジタル 教科書体 N-B" panose="02020700000000000000" pitchFamily="17" charset="-128"/>
            </a:endParaRPr>
          </a:p>
          <a:p>
            <a:r>
              <a:rPr kumimoji="1" lang="ja-JP" altLang="en-US" sz="1100" b="1" dirty="0">
                <a:solidFill>
                  <a:srgbClr val="FF0000"/>
                </a:solidFill>
                <a:latin typeface="UD デジタル 教科書体 N-B" panose="02020700000000000000" pitchFamily="17" charset="-128"/>
                <a:ea typeface="UD デジタル 教科書体 N-B" panose="02020700000000000000" pitchFamily="17" charset="-128"/>
              </a:rPr>
              <a:t>★</a:t>
            </a:r>
            <a:r>
              <a:rPr kumimoji="1" lang="ja-JP" altLang="en-US" sz="1100" b="1" dirty="0">
                <a:latin typeface="UD デジタル 教科書体 N-B" panose="02020700000000000000" pitchFamily="17" charset="-128"/>
                <a:ea typeface="UD デジタル 教科書体 N-B" panose="02020700000000000000" pitchFamily="17" charset="-128"/>
              </a:rPr>
              <a:t>親子であそぼ！</a:t>
            </a:r>
            <a:r>
              <a:rPr kumimoji="1" lang="en-US" altLang="ja-JP" sz="1100" b="1" dirty="0">
                <a:latin typeface="UD デジタル 教科書体 N-B" panose="02020700000000000000" pitchFamily="17" charset="-128"/>
                <a:ea typeface="UD デジタル 教科書体 N-B" panose="02020700000000000000" pitchFamily="17" charset="-128"/>
              </a:rPr>
              <a:t>0</a:t>
            </a:r>
            <a:r>
              <a:rPr kumimoji="1" lang="ja-JP" altLang="en-US" sz="1100" b="1" dirty="0">
                <a:latin typeface="UD デジタル 教科書体 N-B" panose="02020700000000000000" pitchFamily="17" charset="-128"/>
                <a:ea typeface="UD デジタル 教科書体 N-B" panose="02020700000000000000" pitchFamily="17" charset="-128"/>
              </a:rPr>
              <a:t>歳さん！</a:t>
            </a:r>
            <a:r>
              <a:rPr kumimoji="1" lang="en-US" altLang="ja-JP" sz="1100" b="1" dirty="0">
                <a:latin typeface="UD デジタル 教科書体 N-B" panose="02020700000000000000" pitchFamily="17" charset="-128"/>
                <a:ea typeface="UD デジタル 教科書体 N-B" panose="02020700000000000000" pitchFamily="17" charset="-128"/>
              </a:rPr>
              <a:t>(</a:t>
            </a:r>
            <a:r>
              <a:rPr kumimoji="1" lang="ja-JP" altLang="en-US" sz="1100" b="1" dirty="0">
                <a:latin typeface="UD デジタル 教科書体 N-B" panose="02020700000000000000" pitchFamily="17" charset="-128"/>
                <a:ea typeface="UD デジタル 教科書体 N-B" panose="02020700000000000000" pitchFamily="17" charset="-128"/>
              </a:rPr>
              <a:t>全</a:t>
            </a:r>
            <a:r>
              <a:rPr kumimoji="1" lang="en-US" altLang="ja-JP" sz="1100" b="1" dirty="0">
                <a:latin typeface="UD デジタル 教科書体 N-B" panose="02020700000000000000" pitchFamily="17" charset="-128"/>
                <a:ea typeface="UD デジタル 教科書体 N-B" panose="02020700000000000000" pitchFamily="17" charset="-128"/>
              </a:rPr>
              <a:t>3</a:t>
            </a:r>
            <a:r>
              <a:rPr kumimoji="1" lang="ja-JP" altLang="en-US" sz="1100" b="1" dirty="0">
                <a:latin typeface="UD デジタル 教科書体 N-B" panose="02020700000000000000" pitchFamily="17" charset="-128"/>
                <a:ea typeface="UD デジタル 教科書体 N-B" panose="02020700000000000000" pitchFamily="17" charset="-128"/>
              </a:rPr>
              <a:t>回</a:t>
            </a:r>
            <a:r>
              <a:rPr kumimoji="1" lang="en-US" altLang="ja-JP" sz="1100" b="1" dirty="0">
                <a:latin typeface="UD デジタル 教科書体 N-B" panose="02020700000000000000" pitchFamily="17" charset="-128"/>
                <a:ea typeface="UD デジタル 教科書体 N-B" panose="02020700000000000000" pitchFamily="17" charset="-128"/>
              </a:rPr>
              <a:t>)</a:t>
            </a:r>
            <a:endParaRPr kumimoji="1" lang="en-US" altLang="ja-JP" sz="1100" dirty="0">
              <a:latin typeface="UD デジタル 教科書体 N-B" panose="02020700000000000000" pitchFamily="17" charset="-128"/>
              <a:ea typeface="UD デジタル 教科書体 N-B" panose="02020700000000000000" pitchFamily="17" charset="-128"/>
            </a:endParaRPr>
          </a:p>
          <a:p>
            <a:r>
              <a:rPr kumimoji="1" lang="ja-JP" altLang="en-US" sz="1000" dirty="0">
                <a:latin typeface="+mn-ea"/>
              </a:rPr>
              <a:t>日時：</a:t>
            </a:r>
            <a:r>
              <a:rPr kumimoji="1" lang="en-US" altLang="ja-JP" sz="1050" b="1" dirty="0">
                <a:latin typeface="UD デジタル 教科書体 N-B" panose="02020700000000000000" pitchFamily="17" charset="-128"/>
                <a:ea typeface="UD デジタル 教科書体 N-B" panose="02020700000000000000" pitchFamily="17" charset="-128"/>
              </a:rPr>
              <a:t>10</a:t>
            </a:r>
            <a:r>
              <a:rPr kumimoji="1" lang="ja-JP" altLang="en-US" sz="1050" b="1" dirty="0">
                <a:latin typeface="UD デジタル 教科書体 N-B" panose="02020700000000000000" pitchFamily="17" charset="-128"/>
                <a:ea typeface="UD デジタル 教科書体 N-B" panose="02020700000000000000" pitchFamily="17" charset="-128"/>
              </a:rPr>
              <a:t>月</a:t>
            </a:r>
            <a:r>
              <a:rPr kumimoji="1" lang="en-US" altLang="ja-JP" sz="1050" b="1" dirty="0">
                <a:latin typeface="UD デジタル 教科書体 N-B" panose="02020700000000000000" pitchFamily="17" charset="-128"/>
                <a:ea typeface="UD デジタル 教科書体 N-B" panose="02020700000000000000" pitchFamily="17" charset="-128"/>
              </a:rPr>
              <a:t>4</a:t>
            </a:r>
            <a:r>
              <a:rPr kumimoji="1" lang="ja-JP" altLang="en-US" sz="1050" b="1" dirty="0">
                <a:latin typeface="UD デジタル 教科書体 N-B" panose="02020700000000000000" pitchFamily="17" charset="-128"/>
                <a:ea typeface="UD デジタル 教科書体 N-B" panose="02020700000000000000" pitchFamily="17" charset="-128"/>
              </a:rPr>
              <a:t>日・</a:t>
            </a:r>
            <a:r>
              <a:rPr kumimoji="1" lang="en-US" altLang="ja-JP" sz="1050" b="1" dirty="0">
                <a:latin typeface="UD デジタル 教科書体 N-B" panose="02020700000000000000" pitchFamily="17" charset="-128"/>
                <a:ea typeface="UD デジタル 教科書体 N-B" panose="02020700000000000000" pitchFamily="17" charset="-128"/>
              </a:rPr>
              <a:t>11</a:t>
            </a:r>
            <a:r>
              <a:rPr kumimoji="1" lang="ja-JP" altLang="en-US" sz="1050" b="1" dirty="0">
                <a:latin typeface="UD デジタル 教科書体 N-B" panose="02020700000000000000" pitchFamily="17" charset="-128"/>
                <a:ea typeface="UD デジタル 教科書体 N-B" panose="02020700000000000000" pitchFamily="17" charset="-128"/>
              </a:rPr>
              <a:t>日・</a:t>
            </a:r>
            <a:r>
              <a:rPr kumimoji="1" lang="en-US" altLang="ja-JP" sz="1050" b="1" dirty="0">
                <a:latin typeface="UD デジタル 教科書体 N-B" panose="02020700000000000000" pitchFamily="17" charset="-128"/>
                <a:ea typeface="UD デジタル 教科書体 N-B" panose="02020700000000000000" pitchFamily="17" charset="-128"/>
              </a:rPr>
              <a:t>18</a:t>
            </a:r>
            <a:r>
              <a:rPr kumimoji="1" lang="ja-JP" altLang="en-US" sz="1050" b="1" dirty="0">
                <a:latin typeface="UD デジタル 教科書体 N-B" panose="02020700000000000000" pitchFamily="17" charset="-128"/>
                <a:ea typeface="UD デジタル 教科書体 N-B" panose="02020700000000000000" pitchFamily="17" charset="-128"/>
              </a:rPr>
              <a:t>日（金）</a:t>
            </a:r>
            <a:endParaRPr kumimoji="1" lang="en-US" altLang="ja-JP" sz="1050" b="1" dirty="0">
              <a:latin typeface="UD デジタル 教科書体 N-B" panose="02020700000000000000" pitchFamily="17" charset="-128"/>
              <a:ea typeface="UD デジタル 教科書体 N-B" panose="02020700000000000000" pitchFamily="17" charset="-128"/>
            </a:endParaRPr>
          </a:p>
          <a:p>
            <a:r>
              <a:rPr kumimoji="1" lang="ja-JP" altLang="en-US" sz="1050" b="1" dirty="0">
                <a:latin typeface="UD デジタル 教科書体 N-B" panose="02020700000000000000" pitchFamily="17" charset="-128"/>
                <a:ea typeface="UD デジタル 教科書体 N-B" panose="02020700000000000000" pitchFamily="17" charset="-128"/>
              </a:rPr>
              <a:t>　　　</a:t>
            </a:r>
            <a:r>
              <a:rPr kumimoji="1" lang="en-US" altLang="ja-JP" sz="1050" b="1" dirty="0">
                <a:latin typeface="UD デジタル 教科書体 N-B" panose="02020700000000000000" pitchFamily="17" charset="-128"/>
                <a:ea typeface="UD デジタル 教科書体 N-B" panose="02020700000000000000" pitchFamily="17" charset="-128"/>
              </a:rPr>
              <a:t>11:30</a:t>
            </a:r>
            <a:r>
              <a:rPr kumimoji="1" lang="ja-JP" altLang="en-US" sz="1050" b="1" dirty="0">
                <a:latin typeface="UD デジタル 教科書体 N-B" panose="02020700000000000000" pitchFamily="17" charset="-128"/>
                <a:ea typeface="UD デジタル 教科書体 N-B" panose="02020700000000000000" pitchFamily="17" charset="-128"/>
              </a:rPr>
              <a:t>～</a:t>
            </a:r>
            <a:r>
              <a:rPr kumimoji="1" lang="en-US" altLang="ja-JP" sz="1050" b="1" dirty="0">
                <a:latin typeface="UD デジタル 教科書体 N-B" panose="02020700000000000000" pitchFamily="17" charset="-128"/>
                <a:ea typeface="UD デジタル 教科書体 N-B" panose="02020700000000000000" pitchFamily="17" charset="-128"/>
              </a:rPr>
              <a:t>12:00</a:t>
            </a:r>
          </a:p>
          <a:p>
            <a:r>
              <a:rPr kumimoji="1" lang="ja-JP" altLang="en-US" sz="1050" b="1" dirty="0">
                <a:solidFill>
                  <a:srgbClr val="FF0000"/>
                </a:solidFill>
                <a:latin typeface="UD デジタル 教科書体 N-B" panose="02020700000000000000" pitchFamily="17" charset="-128"/>
                <a:ea typeface="UD デジタル 教科書体 N-B" panose="02020700000000000000" pitchFamily="17" charset="-128"/>
              </a:rPr>
              <a:t>★</a:t>
            </a:r>
            <a:r>
              <a:rPr kumimoji="1" lang="ja-JP" altLang="en-US" sz="1050" b="1" dirty="0">
                <a:latin typeface="UD デジタル 教科書体 N-B" panose="02020700000000000000" pitchFamily="17" charset="-128"/>
                <a:ea typeface="UD デジタル 教科書体 N-B" panose="02020700000000000000" pitchFamily="17" charset="-128"/>
              </a:rPr>
              <a:t>あっぷっぷのおはなし会</a:t>
            </a:r>
            <a:endParaRPr kumimoji="1" lang="en-US" altLang="ja-JP" sz="1050" b="1" dirty="0">
              <a:latin typeface="UD デジタル 教科書体 N-B" panose="02020700000000000000" pitchFamily="17" charset="-128"/>
              <a:ea typeface="UD デジタル 教科書体 N-B" panose="02020700000000000000" pitchFamily="17" charset="-128"/>
            </a:endParaRPr>
          </a:p>
          <a:p>
            <a:r>
              <a:rPr kumimoji="1" lang="ja-JP" altLang="en-US" sz="1000" dirty="0">
                <a:latin typeface="+mn-ea"/>
              </a:rPr>
              <a:t>日時：</a:t>
            </a:r>
            <a:r>
              <a:rPr kumimoji="1" lang="en-US" altLang="ja-JP" sz="1050" b="1" dirty="0">
                <a:latin typeface="UD デジタル 教科書体 N-B" panose="02020700000000000000" pitchFamily="17" charset="-128"/>
                <a:ea typeface="UD デジタル 教科書体 N-B" panose="02020700000000000000" pitchFamily="17" charset="-128"/>
              </a:rPr>
              <a:t>10</a:t>
            </a:r>
            <a:r>
              <a:rPr kumimoji="1" lang="ja-JP" altLang="en-US" sz="1050" b="1" dirty="0">
                <a:latin typeface="UD デジタル 教科書体 N-B" panose="02020700000000000000" pitchFamily="17" charset="-128"/>
                <a:ea typeface="UD デジタル 教科書体 N-B" panose="02020700000000000000" pitchFamily="17" charset="-128"/>
              </a:rPr>
              <a:t>月</a:t>
            </a:r>
            <a:r>
              <a:rPr kumimoji="1" lang="en-US" altLang="ja-JP" sz="1050" b="1" dirty="0">
                <a:latin typeface="UD デジタル 教科書体 N-B" panose="02020700000000000000" pitchFamily="17" charset="-128"/>
                <a:ea typeface="UD デジタル 教科書体 N-B" panose="02020700000000000000" pitchFamily="17" charset="-128"/>
              </a:rPr>
              <a:t>16</a:t>
            </a:r>
            <a:r>
              <a:rPr kumimoji="1" lang="ja-JP" altLang="en-US" sz="1050" b="1" dirty="0">
                <a:latin typeface="UD デジタル 教科書体 N-B" panose="02020700000000000000" pitchFamily="17" charset="-128"/>
                <a:ea typeface="UD デジタル 教科書体 N-B" panose="02020700000000000000" pitchFamily="17" charset="-128"/>
              </a:rPr>
              <a:t>日（水）</a:t>
            </a:r>
            <a:r>
              <a:rPr kumimoji="1" lang="en-US" altLang="ja-JP" sz="1050" b="1" dirty="0">
                <a:latin typeface="UD デジタル 教科書体 N-B" panose="02020700000000000000" pitchFamily="17" charset="-128"/>
                <a:ea typeface="UD デジタル 教科書体 N-B" panose="02020700000000000000" pitchFamily="17" charset="-128"/>
              </a:rPr>
              <a:t>10:30</a:t>
            </a:r>
            <a:r>
              <a:rPr kumimoji="1" lang="ja-JP" altLang="en-US" sz="1050" b="1" dirty="0">
                <a:latin typeface="UD デジタル 教科書体 N-B" panose="02020700000000000000" pitchFamily="17" charset="-128"/>
                <a:ea typeface="UD デジタル 教科書体 N-B" panose="02020700000000000000" pitchFamily="17" charset="-128"/>
              </a:rPr>
              <a:t>～</a:t>
            </a:r>
            <a:r>
              <a:rPr kumimoji="1" lang="en-US" altLang="ja-JP" sz="1050" b="1" dirty="0">
                <a:latin typeface="UD デジタル 教科書体 N-B" panose="02020700000000000000" pitchFamily="17" charset="-128"/>
                <a:ea typeface="UD デジタル 教科書体 N-B" panose="02020700000000000000" pitchFamily="17" charset="-128"/>
              </a:rPr>
              <a:t>12:00</a:t>
            </a:r>
          </a:p>
          <a:p>
            <a:endParaRPr kumimoji="1" lang="en-US" altLang="ja-JP" sz="1050" b="1" dirty="0">
              <a:solidFill>
                <a:srgbClr val="FF0000"/>
              </a:solidFill>
              <a:latin typeface="UD デジタル 教科書体 N-B" panose="02020700000000000000" pitchFamily="17" charset="-128"/>
              <a:ea typeface="UD デジタル 教科書体 N-B" panose="02020700000000000000" pitchFamily="17" charset="-128"/>
            </a:endParaRPr>
          </a:p>
          <a:p>
            <a:endParaRPr kumimoji="1" lang="en-US" altLang="ja-JP" sz="1050" b="1" dirty="0">
              <a:solidFill>
                <a:srgbClr val="FF0000"/>
              </a:solidFill>
              <a:latin typeface="UD デジタル 教科書体 N-B" panose="02020700000000000000" pitchFamily="17" charset="-128"/>
              <a:ea typeface="UD デジタル 教科書体 N-B" panose="02020700000000000000" pitchFamily="17" charset="-128"/>
            </a:endParaRPr>
          </a:p>
          <a:p>
            <a:endParaRPr kumimoji="1" lang="en-US" altLang="ja-JP" sz="1050" b="1" dirty="0">
              <a:solidFill>
                <a:srgbClr val="FF0000"/>
              </a:solidFill>
              <a:latin typeface="UD デジタル 教科書体 N-B" panose="02020700000000000000" pitchFamily="17" charset="-128"/>
              <a:ea typeface="UD デジタル 教科書体 N-B" panose="02020700000000000000" pitchFamily="17" charset="-128"/>
            </a:endParaRPr>
          </a:p>
          <a:p>
            <a:endParaRPr kumimoji="1" lang="en-US" altLang="ja-JP" sz="1050" b="1" dirty="0">
              <a:solidFill>
                <a:srgbClr val="FF0000"/>
              </a:solidFill>
              <a:latin typeface="UD デジタル 教科書体 N-B" panose="02020700000000000000" pitchFamily="17" charset="-128"/>
              <a:ea typeface="UD デジタル 教科書体 N-B" panose="02020700000000000000" pitchFamily="17" charset="-128"/>
            </a:endParaRPr>
          </a:p>
          <a:p>
            <a:endParaRPr kumimoji="1" lang="en-US" altLang="ja-JP" sz="1050" b="1" dirty="0">
              <a:solidFill>
                <a:srgbClr val="FF0000"/>
              </a:solidFill>
              <a:latin typeface="UD デジタル 教科書体 N-B" panose="02020700000000000000" pitchFamily="17" charset="-128"/>
              <a:ea typeface="UD デジタル 教科書体 N-B" panose="02020700000000000000" pitchFamily="17" charset="-128"/>
            </a:endParaRPr>
          </a:p>
          <a:p>
            <a:endParaRPr kumimoji="1" lang="en-US" altLang="ja-JP" sz="1050" b="1" dirty="0">
              <a:solidFill>
                <a:srgbClr val="FF0000"/>
              </a:solidFill>
              <a:latin typeface="UD デジタル 教科書体 N-B" panose="02020700000000000000" pitchFamily="17" charset="-128"/>
              <a:ea typeface="UD デジタル 教科書体 N-B" panose="02020700000000000000" pitchFamily="17" charset="-128"/>
            </a:endParaRPr>
          </a:p>
          <a:p>
            <a:endParaRPr kumimoji="1" lang="en-US" altLang="ja-JP" sz="1050" b="1" dirty="0">
              <a:solidFill>
                <a:srgbClr val="FF0000"/>
              </a:solidFill>
              <a:latin typeface="UD デジタル 教科書体 N-B" panose="02020700000000000000" pitchFamily="17" charset="-128"/>
              <a:ea typeface="UD デジタル 教科書体 N-B" panose="02020700000000000000" pitchFamily="17" charset="-128"/>
            </a:endParaRPr>
          </a:p>
          <a:p>
            <a:r>
              <a:rPr kumimoji="1" lang="ja-JP" altLang="en-US" sz="1050" b="1" dirty="0">
                <a:solidFill>
                  <a:srgbClr val="FF0000"/>
                </a:solidFill>
                <a:latin typeface="UD デジタル 教科書体 N-B" panose="02020700000000000000" pitchFamily="17" charset="-128"/>
                <a:ea typeface="UD デジタル 教科書体 N-B" panose="02020700000000000000" pitchFamily="17" charset="-128"/>
              </a:rPr>
              <a:t>場所：つどいの広場</a:t>
            </a:r>
            <a:endParaRPr kumimoji="1" lang="en-US" altLang="ja-JP" sz="1050" b="1" dirty="0">
              <a:solidFill>
                <a:srgbClr val="FF0000"/>
              </a:solidFill>
              <a:latin typeface="UD デジタル 教科書体 N-B" panose="02020700000000000000" pitchFamily="17" charset="-128"/>
              <a:ea typeface="UD デジタル 教科書体 N-B" panose="02020700000000000000" pitchFamily="17" charset="-128"/>
            </a:endParaRPr>
          </a:p>
          <a:p>
            <a:r>
              <a:rPr kumimoji="1" lang="ja-JP" altLang="en-US" sz="1050" b="1" dirty="0">
                <a:solidFill>
                  <a:srgbClr val="FF0000"/>
                </a:solidFill>
                <a:latin typeface="UD デジタル 教科書体 N-B" panose="02020700000000000000" pitchFamily="17" charset="-128"/>
                <a:ea typeface="UD デジタル 教科書体 N-B" panose="02020700000000000000" pitchFamily="17" charset="-128"/>
              </a:rPr>
              <a:t>　　　　　ときわっこ</a:t>
            </a:r>
            <a:endParaRPr kumimoji="1" lang="en-US" altLang="ja-JP" sz="1050" b="1" dirty="0">
              <a:solidFill>
                <a:srgbClr val="FF0000"/>
              </a:solidFill>
              <a:latin typeface="UD デジタル 教科書体 N-B" panose="02020700000000000000" pitchFamily="17" charset="-128"/>
              <a:ea typeface="UD デジタル 教科書体 N-B" panose="02020700000000000000" pitchFamily="17" charset="-128"/>
            </a:endParaRPr>
          </a:p>
          <a:p>
            <a:r>
              <a:rPr kumimoji="1" lang="ja-JP" altLang="en-US" sz="1050" b="1" dirty="0">
                <a:solidFill>
                  <a:srgbClr val="FF0000"/>
                </a:solidFill>
                <a:latin typeface="UD デジタル 教科書体 N-B" panose="02020700000000000000" pitchFamily="17" charset="-128"/>
                <a:ea typeface="UD デジタル 教科書体 N-B" panose="02020700000000000000" pitchFamily="17" charset="-128"/>
              </a:rPr>
              <a:t>　　（流町</a:t>
            </a:r>
            <a:r>
              <a:rPr kumimoji="1" lang="en-US" altLang="ja-JP" sz="1050" b="1" dirty="0">
                <a:solidFill>
                  <a:srgbClr val="FF0000"/>
                </a:solidFill>
                <a:latin typeface="UD デジタル 教科書体 N-B" panose="02020700000000000000" pitchFamily="17" charset="-128"/>
                <a:ea typeface="UD デジタル 教科書体 N-B" panose="02020700000000000000" pitchFamily="17" charset="-128"/>
              </a:rPr>
              <a:t>2-2-24</a:t>
            </a:r>
            <a:r>
              <a:rPr kumimoji="1" lang="ja-JP" altLang="en-US" sz="1050" b="1" dirty="0">
                <a:solidFill>
                  <a:srgbClr val="FF0000"/>
                </a:solidFill>
                <a:latin typeface="UD デジタル 教科書体 N-B" panose="02020700000000000000" pitchFamily="17" charset="-128"/>
                <a:ea typeface="UD デジタル 教科書体 N-B" panose="02020700000000000000" pitchFamily="17" charset="-128"/>
              </a:rPr>
              <a:t>）☎：</a:t>
            </a:r>
            <a:r>
              <a:rPr kumimoji="1" lang="en-US" altLang="ja-JP" sz="1050" b="1" dirty="0">
                <a:solidFill>
                  <a:srgbClr val="FF0000"/>
                </a:solidFill>
                <a:latin typeface="UD デジタル 教科書体 N-B" panose="02020700000000000000" pitchFamily="17" charset="-128"/>
                <a:ea typeface="UD デジタル 教科書体 N-B" panose="02020700000000000000" pitchFamily="17" charset="-128"/>
              </a:rPr>
              <a:t>06-6790-3830</a:t>
            </a:r>
          </a:p>
          <a:p>
            <a:endParaRPr kumimoji="1" lang="en-US" altLang="ja-JP" sz="100" b="1" dirty="0">
              <a:solidFill>
                <a:srgbClr val="FF0000"/>
              </a:solidFill>
              <a:latin typeface="UD デジタル 教科書体 N-B" panose="02020700000000000000" pitchFamily="17" charset="-128"/>
              <a:ea typeface="UD デジタル 教科書体 N-B" panose="02020700000000000000" pitchFamily="17" charset="-128"/>
            </a:endParaRPr>
          </a:p>
        </p:txBody>
      </p:sp>
      <p:grpSp>
        <p:nvGrpSpPr>
          <p:cNvPr id="80" name="グループ化 79">
            <a:extLst>
              <a:ext uri="{FF2B5EF4-FFF2-40B4-BE49-F238E27FC236}">
                <a16:creationId xmlns:a16="http://schemas.microsoft.com/office/drawing/2014/main" id="{92303547-D9C8-437F-973F-6F6FFFF4BD9C}"/>
              </a:ext>
            </a:extLst>
          </p:cNvPr>
          <p:cNvGrpSpPr/>
          <p:nvPr/>
        </p:nvGrpSpPr>
        <p:grpSpPr>
          <a:xfrm>
            <a:off x="86186" y="2341085"/>
            <a:ext cx="2536298" cy="360000"/>
            <a:chOff x="91253" y="3289400"/>
            <a:chExt cx="2536298" cy="360000"/>
          </a:xfrm>
        </p:grpSpPr>
        <p:sp>
          <p:nvSpPr>
            <p:cNvPr id="81" name="矢印: 五方向 80">
              <a:extLst>
                <a:ext uri="{FF2B5EF4-FFF2-40B4-BE49-F238E27FC236}">
                  <a16:creationId xmlns:a16="http://schemas.microsoft.com/office/drawing/2014/main" id="{B4F4A436-A7E5-4BE1-BA37-382B7E82D87A}"/>
                </a:ext>
              </a:extLst>
            </p:cNvPr>
            <p:cNvSpPr/>
            <p:nvPr/>
          </p:nvSpPr>
          <p:spPr>
            <a:xfrm>
              <a:off x="221396" y="3344791"/>
              <a:ext cx="2406155" cy="288000"/>
            </a:xfrm>
            <a:prstGeom prst="homePlate">
              <a:avLst/>
            </a:prstGeom>
            <a:solidFill>
              <a:schemeClr val="bg1"/>
            </a:solidFill>
            <a:ln w="60325" cmpd="tri">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82" name="フローチャート: 結合子 81">
              <a:extLst>
                <a:ext uri="{FF2B5EF4-FFF2-40B4-BE49-F238E27FC236}">
                  <a16:creationId xmlns:a16="http://schemas.microsoft.com/office/drawing/2014/main" id="{05958042-CC42-4681-B462-962C74DC6DF1}"/>
                </a:ext>
              </a:extLst>
            </p:cNvPr>
            <p:cNvSpPr>
              <a:spLocks noChangeAspect="1"/>
            </p:cNvSpPr>
            <p:nvPr/>
          </p:nvSpPr>
          <p:spPr>
            <a:xfrm>
              <a:off x="91253" y="3289400"/>
              <a:ext cx="360000" cy="360000"/>
            </a:xfrm>
            <a:prstGeom prst="flowChartConnector">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53" name="テキスト ボックス 52">
            <a:extLst>
              <a:ext uri="{FF2B5EF4-FFF2-40B4-BE49-F238E27FC236}">
                <a16:creationId xmlns:a16="http://schemas.microsoft.com/office/drawing/2014/main" id="{0B33A2DF-C2AF-41A8-9910-7BB37D3557E1}"/>
              </a:ext>
            </a:extLst>
          </p:cNvPr>
          <p:cNvSpPr txBox="1"/>
          <p:nvPr/>
        </p:nvSpPr>
        <p:spPr>
          <a:xfrm>
            <a:off x="407812" y="2351729"/>
            <a:ext cx="2169163" cy="346249"/>
          </a:xfrm>
          <a:prstGeom prst="rect">
            <a:avLst/>
          </a:prstGeom>
          <a:noFill/>
        </p:spPr>
        <p:txBody>
          <a:bodyPr wrap="square" rtlCol="0">
            <a:spAutoFit/>
          </a:bodyPr>
          <a:lstStyle/>
          <a:p>
            <a:pPr>
              <a:lnSpc>
                <a:spcPct val="150000"/>
              </a:lnSpc>
            </a:pPr>
            <a:r>
              <a:rPr kumimoji="1" lang="ja-JP" altLang="en-US" sz="1200" b="1" dirty="0">
                <a:latin typeface="メイリオ" panose="020B0604030504040204" pitchFamily="50" charset="-128"/>
                <a:ea typeface="メイリオ" panose="020B0604030504040204" pitchFamily="50" charset="-128"/>
              </a:rPr>
              <a:t>ボランティア募集してます</a:t>
            </a:r>
            <a:endParaRPr kumimoji="1" lang="en-US" altLang="ja-JP" sz="1200" b="1" dirty="0">
              <a:latin typeface="メイリオ" panose="020B0604030504040204" pitchFamily="50" charset="-128"/>
              <a:ea typeface="メイリオ" panose="020B0604030504040204" pitchFamily="50" charset="-128"/>
            </a:endParaRPr>
          </a:p>
        </p:txBody>
      </p:sp>
      <p:pic>
        <p:nvPicPr>
          <p:cNvPr id="63" name="図 62" descr="C:\Users\eijyu0749\Desktop\ふれあい体感セミナー\永寿くん (2).jpg">
            <a:extLst>
              <a:ext uri="{FF2B5EF4-FFF2-40B4-BE49-F238E27FC236}">
                <a16:creationId xmlns:a16="http://schemas.microsoft.com/office/drawing/2014/main" id="{3FF61F95-2D32-4723-8888-7EFEE7AD9A9D}"/>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754131" y="7415046"/>
            <a:ext cx="1596222" cy="1247067"/>
          </a:xfrm>
          <a:prstGeom prst="rect">
            <a:avLst/>
          </a:prstGeom>
          <a:noFill/>
          <a:ln>
            <a:noFill/>
          </a:ln>
        </p:spPr>
      </p:pic>
      <p:grpSp>
        <p:nvGrpSpPr>
          <p:cNvPr id="60" name="グループ化 59">
            <a:extLst>
              <a:ext uri="{FF2B5EF4-FFF2-40B4-BE49-F238E27FC236}">
                <a16:creationId xmlns:a16="http://schemas.microsoft.com/office/drawing/2014/main" id="{EBA51A93-5E69-4369-94F5-FFF1C8B651B9}"/>
              </a:ext>
            </a:extLst>
          </p:cNvPr>
          <p:cNvGrpSpPr/>
          <p:nvPr/>
        </p:nvGrpSpPr>
        <p:grpSpPr>
          <a:xfrm>
            <a:off x="235174" y="2745459"/>
            <a:ext cx="2412001" cy="3005873"/>
            <a:chOff x="2692444" y="4095475"/>
            <a:chExt cx="2457920" cy="1201316"/>
          </a:xfrm>
        </p:grpSpPr>
        <p:grpSp>
          <p:nvGrpSpPr>
            <p:cNvPr id="65" name="グループ化 64">
              <a:extLst>
                <a:ext uri="{FF2B5EF4-FFF2-40B4-BE49-F238E27FC236}">
                  <a16:creationId xmlns:a16="http://schemas.microsoft.com/office/drawing/2014/main" id="{7120A3E6-19B7-4EF5-8B29-5F154A74EA59}"/>
                </a:ext>
              </a:extLst>
            </p:cNvPr>
            <p:cNvGrpSpPr/>
            <p:nvPr/>
          </p:nvGrpSpPr>
          <p:grpSpPr>
            <a:xfrm>
              <a:off x="2692444" y="4095475"/>
              <a:ext cx="2457920" cy="1201316"/>
              <a:chOff x="2663869" y="5400400"/>
              <a:chExt cx="2457920" cy="1201316"/>
            </a:xfrm>
          </p:grpSpPr>
          <p:sp>
            <p:nvSpPr>
              <p:cNvPr id="72" name="正方形/長方形 71">
                <a:extLst>
                  <a:ext uri="{FF2B5EF4-FFF2-40B4-BE49-F238E27FC236}">
                    <a16:creationId xmlns:a16="http://schemas.microsoft.com/office/drawing/2014/main" id="{F76FEFE1-9AEF-4022-A41E-6728471B418C}"/>
                  </a:ext>
                </a:extLst>
              </p:cNvPr>
              <p:cNvSpPr/>
              <p:nvPr/>
            </p:nvSpPr>
            <p:spPr>
              <a:xfrm>
                <a:off x="2678731" y="5617105"/>
                <a:ext cx="2426400" cy="9846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en-US" altLang="ja-JP" sz="1400" dirty="0">
                  <a:solidFill>
                    <a:schemeClr val="tx1"/>
                  </a:solidFill>
                  <a:latin typeface="HGP創英角ﾎﾟｯﾌﾟ体" panose="040B0A00000000000000" pitchFamily="50" charset="-128"/>
                  <a:ea typeface="HGP創英角ﾎﾟｯﾌﾟ体" panose="040B0A00000000000000" pitchFamily="50" charset="-128"/>
                </a:endParaRPr>
              </a:p>
              <a:p>
                <a:pPr algn="ctr"/>
                <a:endParaRPr kumimoji="1" lang="en-US" altLang="ja-JP" sz="1400" dirty="0">
                  <a:solidFill>
                    <a:schemeClr val="tx1"/>
                  </a:solidFill>
                  <a:latin typeface="HGP創英角ﾎﾟｯﾌﾟ体" panose="040B0A00000000000000" pitchFamily="50" charset="-128"/>
                  <a:ea typeface="HGP創英角ﾎﾟｯﾌﾟ体" panose="040B0A00000000000000" pitchFamily="50" charset="-128"/>
                </a:endParaRPr>
              </a:p>
              <a:p>
                <a:pPr algn="l"/>
                <a:endParaRPr kumimoji="1" lang="en-US" altLang="ja-JP" sz="1050" dirty="0">
                  <a:solidFill>
                    <a:schemeClr val="tx1"/>
                  </a:solidFill>
                  <a:latin typeface="+mn-ea"/>
                  <a:ea typeface="+mn-ea"/>
                </a:endParaRPr>
              </a:p>
              <a:p>
                <a:pPr algn="l"/>
                <a:endParaRPr kumimoji="1" lang="en-US" altLang="ja-JP" sz="800" dirty="0">
                  <a:solidFill>
                    <a:schemeClr val="tx1"/>
                  </a:solidFill>
                  <a:latin typeface="+mn-ea"/>
                </a:endParaRPr>
              </a:p>
              <a:p>
                <a:pPr algn="l"/>
                <a:r>
                  <a:rPr kumimoji="1" lang="ja-JP" altLang="en-US" sz="800" b="1" dirty="0">
                    <a:solidFill>
                      <a:schemeClr val="tx1"/>
                    </a:solidFill>
                    <a:latin typeface="+mn-ea"/>
                    <a:ea typeface="+mn-ea"/>
                  </a:rPr>
                  <a:t>　</a:t>
                </a:r>
                <a:r>
                  <a:rPr kumimoji="1" lang="ja-JP" altLang="en-US" sz="1050" b="1" dirty="0">
                    <a:solidFill>
                      <a:schemeClr val="tx1"/>
                    </a:solidFill>
                    <a:latin typeface="+mn-ea"/>
                    <a:ea typeface="+mn-ea"/>
                  </a:rPr>
                  <a:t>日時：</a:t>
                </a:r>
                <a:r>
                  <a:rPr kumimoji="1" lang="en-US" altLang="ja-JP" sz="1050" b="1" dirty="0">
                    <a:solidFill>
                      <a:schemeClr val="tx1"/>
                    </a:solidFill>
                    <a:latin typeface="+mn-ea"/>
                    <a:ea typeface="+mn-ea"/>
                  </a:rPr>
                  <a:t>10</a:t>
                </a:r>
                <a:r>
                  <a:rPr kumimoji="1" lang="ja-JP" altLang="en-US" sz="1050" b="1" dirty="0">
                    <a:solidFill>
                      <a:schemeClr val="tx1"/>
                    </a:solidFill>
                    <a:latin typeface="+mn-ea"/>
                    <a:ea typeface="+mn-ea"/>
                  </a:rPr>
                  <a:t>月</a:t>
                </a:r>
                <a:r>
                  <a:rPr kumimoji="1" lang="en-US" altLang="ja-JP" sz="1050" b="1" dirty="0">
                    <a:solidFill>
                      <a:schemeClr val="tx1"/>
                    </a:solidFill>
                    <a:latin typeface="+mn-ea"/>
                  </a:rPr>
                  <a:t>20</a:t>
                </a:r>
                <a:r>
                  <a:rPr kumimoji="1" lang="ja-JP" altLang="en-US" sz="1050" b="1" dirty="0">
                    <a:solidFill>
                      <a:schemeClr val="tx1"/>
                    </a:solidFill>
                    <a:latin typeface="+mn-ea"/>
                    <a:ea typeface="+mn-ea"/>
                  </a:rPr>
                  <a:t>日（日）８：００～</a:t>
                </a:r>
                <a:endParaRPr kumimoji="1" lang="en-US" altLang="ja-JP" sz="1050" b="1" dirty="0">
                  <a:solidFill>
                    <a:schemeClr val="tx1"/>
                  </a:solidFill>
                  <a:latin typeface="+mn-ea"/>
                  <a:ea typeface="+mn-ea"/>
                </a:endParaRPr>
              </a:p>
              <a:p>
                <a:r>
                  <a:rPr kumimoji="1" lang="ja-JP" altLang="en-US" sz="1050" b="1" dirty="0">
                    <a:solidFill>
                      <a:schemeClr val="tx1"/>
                    </a:solidFill>
                    <a:latin typeface="+mn-ea"/>
                  </a:rPr>
                  <a:t>   </a:t>
                </a:r>
                <a:r>
                  <a:rPr kumimoji="1" lang="ja-JP" altLang="en-US" sz="1050" b="1" dirty="0">
                    <a:solidFill>
                      <a:schemeClr val="tx1"/>
                    </a:solidFill>
                    <a:latin typeface="+mn-ea"/>
                    <a:ea typeface="+mn-ea"/>
                  </a:rPr>
                  <a:t>場所</a:t>
                </a:r>
                <a:r>
                  <a:rPr kumimoji="1" lang="ja-JP" altLang="en-US" sz="1050" b="1" dirty="0">
                    <a:solidFill>
                      <a:schemeClr val="tx1"/>
                    </a:solidFill>
                    <a:latin typeface="+mn-ea"/>
                  </a:rPr>
                  <a:t>：明治橋北詰集合です</a:t>
                </a:r>
                <a:endParaRPr kumimoji="1" lang="ja-JP" altLang="en-US" sz="1050" b="1" dirty="0">
                  <a:solidFill>
                    <a:schemeClr val="tx1"/>
                  </a:solidFill>
                  <a:latin typeface="+mn-ea"/>
                  <a:ea typeface="+mn-ea"/>
                </a:endParaRPr>
              </a:p>
            </p:txBody>
          </p:sp>
          <p:sp>
            <p:nvSpPr>
              <p:cNvPr id="73" name="テキスト ボックス 72">
                <a:extLst>
                  <a:ext uri="{FF2B5EF4-FFF2-40B4-BE49-F238E27FC236}">
                    <a16:creationId xmlns:a16="http://schemas.microsoft.com/office/drawing/2014/main" id="{8EAE4276-3EDF-4D5A-9194-7F69459571D0}"/>
                  </a:ext>
                </a:extLst>
              </p:cNvPr>
              <p:cNvSpPr txBox="1"/>
              <p:nvPr/>
            </p:nvSpPr>
            <p:spPr>
              <a:xfrm>
                <a:off x="2663869" y="5400400"/>
                <a:ext cx="2457920" cy="224579"/>
              </a:xfrm>
              <a:prstGeom prst="rect">
                <a:avLst/>
              </a:prstGeom>
              <a:solidFill>
                <a:schemeClr val="accent1">
                  <a:lumMod val="60000"/>
                  <a:lumOff val="40000"/>
                </a:schemeClr>
              </a:solidFill>
            </p:spPr>
            <p:txBody>
              <a:bodyPr wrap="square" rtlCol="0" anchor="ctr">
                <a:spAutoFit/>
              </a:bodyPr>
              <a:lstStyle/>
              <a:p>
                <a:pPr algn="ctr">
                  <a:lnSpc>
                    <a:spcPct val="150000"/>
                  </a:lnSpc>
                </a:pPr>
                <a:r>
                  <a:rPr kumimoji="1" lang="ja-JP" altLang="en-US" sz="1500" b="1" dirty="0">
                    <a:solidFill>
                      <a:schemeClr val="bg1"/>
                    </a:solidFill>
                  </a:rPr>
                  <a:t>水　の　声</a:t>
                </a:r>
                <a:endParaRPr kumimoji="1" lang="en-US" altLang="ja-JP" sz="1500" b="1" dirty="0">
                  <a:solidFill>
                    <a:schemeClr val="bg1"/>
                  </a:solidFill>
                </a:endParaRPr>
              </a:p>
            </p:txBody>
          </p:sp>
        </p:grpSp>
        <p:grpSp>
          <p:nvGrpSpPr>
            <p:cNvPr id="67" name="グループ化 66">
              <a:extLst>
                <a:ext uri="{FF2B5EF4-FFF2-40B4-BE49-F238E27FC236}">
                  <a16:creationId xmlns:a16="http://schemas.microsoft.com/office/drawing/2014/main" id="{59DC2A77-28DA-4AD1-A9BF-163110354D64}"/>
                </a:ext>
              </a:extLst>
            </p:cNvPr>
            <p:cNvGrpSpPr/>
            <p:nvPr/>
          </p:nvGrpSpPr>
          <p:grpSpPr>
            <a:xfrm>
              <a:off x="2818934" y="4356905"/>
              <a:ext cx="2107611" cy="356013"/>
              <a:chOff x="2809409" y="5518955"/>
              <a:chExt cx="2107611" cy="356013"/>
            </a:xfrm>
          </p:grpSpPr>
          <p:sp>
            <p:nvSpPr>
              <p:cNvPr id="68" name="テキスト ボックス 3">
                <a:extLst>
                  <a:ext uri="{FF2B5EF4-FFF2-40B4-BE49-F238E27FC236}">
                    <a16:creationId xmlns:a16="http://schemas.microsoft.com/office/drawing/2014/main" id="{BB2ADA23-3125-4D52-8590-6D673A35DB1B}"/>
                  </a:ext>
                </a:extLst>
              </p:cNvPr>
              <p:cNvSpPr txBox="1"/>
              <p:nvPr/>
            </p:nvSpPr>
            <p:spPr>
              <a:xfrm>
                <a:off x="2809409" y="5518955"/>
                <a:ext cx="615909" cy="218930"/>
              </a:xfrm>
              <a:prstGeom prst="roundRect">
                <a:avLst/>
              </a:prstGeom>
              <a:noFill/>
              <a:ln w="28575" cmpd="sng">
                <a:solidFill>
                  <a:srgbClr val="00B0F0"/>
                </a:solidFill>
              </a:ln>
            </p:spPr>
            <p:style>
              <a:lnRef idx="0">
                <a:scrgbClr r="0" g="0" b="0"/>
              </a:lnRef>
              <a:fillRef idx="0">
                <a:scrgbClr r="0" g="0" b="0"/>
              </a:fillRef>
              <a:effectRef idx="0">
                <a:scrgbClr r="0" g="0" b="0"/>
              </a:effectRef>
              <a:fontRef idx="minor">
                <a:schemeClr val="dk1"/>
              </a:fontRef>
            </p:style>
            <p:txBody>
              <a:bodyPr wrap="square" lIns="0" tIns="46800" rIns="0" bIns="36000" rtlCol="0"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2400"/>
                  </a:lnSpc>
                </a:pPr>
                <a:r>
                  <a:rPr kumimoji="1" lang="ja-JP" altLang="en-US" sz="1200" b="1" dirty="0">
                    <a:solidFill>
                      <a:srgbClr val="00B0F0"/>
                    </a:solidFill>
                    <a:latin typeface="正調祥南行書体EXP" panose="03000500000000000000" pitchFamily="66" charset="-128"/>
                    <a:ea typeface="正調祥南行書体EXP" panose="03000500000000000000" pitchFamily="66" charset="-128"/>
                  </a:rPr>
                  <a:t>水の声</a:t>
                </a:r>
                <a:endParaRPr kumimoji="1" lang="en-US" altLang="ja-JP" sz="1200" b="1" dirty="0">
                  <a:solidFill>
                    <a:srgbClr val="00B0F0"/>
                  </a:solidFill>
                  <a:latin typeface="正調祥南行書体EXP" panose="03000500000000000000" pitchFamily="66" charset="-128"/>
                  <a:ea typeface="正調祥南行書体EXP" panose="03000500000000000000" pitchFamily="66" charset="-128"/>
                </a:endParaRPr>
              </a:p>
              <a:p>
                <a:pPr algn="ctr">
                  <a:lnSpc>
                    <a:spcPts val="1500"/>
                  </a:lnSpc>
                </a:pPr>
                <a:r>
                  <a:rPr kumimoji="1" lang="ja-JP" altLang="en-US" sz="700" b="1" dirty="0">
                    <a:solidFill>
                      <a:srgbClr val="00B0F0"/>
                    </a:solidFill>
                  </a:rPr>
                  <a:t>第</a:t>
                </a:r>
                <a:r>
                  <a:rPr kumimoji="1" lang="en-US" altLang="ja-JP" sz="1200" dirty="0">
                    <a:solidFill>
                      <a:srgbClr val="00B0F0"/>
                    </a:solidFill>
                  </a:rPr>
                  <a:t>227</a:t>
                </a:r>
                <a:r>
                  <a:rPr kumimoji="1" lang="ja-JP" altLang="en-US" sz="700" dirty="0">
                    <a:solidFill>
                      <a:srgbClr val="00B0F0"/>
                    </a:solidFill>
                  </a:rPr>
                  <a:t>回</a:t>
                </a:r>
              </a:p>
            </p:txBody>
          </p:sp>
          <p:sp>
            <p:nvSpPr>
              <p:cNvPr id="71" name="テキスト ボックス 70">
                <a:extLst>
                  <a:ext uri="{FF2B5EF4-FFF2-40B4-BE49-F238E27FC236}">
                    <a16:creationId xmlns:a16="http://schemas.microsoft.com/office/drawing/2014/main" id="{3115460F-4608-4835-A3E9-38D846556DFE}"/>
                  </a:ext>
                </a:extLst>
              </p:cNvPr>
              <p:cNvSpPr txBox="1"/>
              <p:nvPr/>
            </p:nvSpPr>
            <p:spPr>
              <a:xfrm>
                <a:off x="3241824" y="5584081"/>
                <a:ext cx="1675196" cy="290887"/>
              </a:xfrm>
              <a:prstGeom prst="rect">
                <a:avLst/>
              </a:prstGeom>
              <a:noFill/>
            </p:spPr>
            <p:txBody>
              <a:bodyPr wrap="square" rtlCol="0">
                <a:spAutoFit/>
              </a:bodyPr>
              <a:lstStyle/>
              <a:p>
                <a:pPr algn="ctr"/>
                <a:r>
                  <a:rPr kumimoji="1" lang="ja-JP" altLang="en-US" sz="1400" b="1" dirty="0">
                    <a:solidFill>
                      <a:srgbClr val="00B0F0"/>
                    </a:solidFill>
                    <a:latin typeface="UD デジタル 教科書体 NK-B" panose="02020700000000000000" pitchFamily="18" charset="-128"/>
                    <a:ea typeface="UD デジタル 教科書体 NK-B" panose="02020700000000000000" pitchFamily="18" charset="-128"/>
                  </a:rPr>
                  <a:t>大和川清掃活動</a:t>
                </a:r>
                <a:endParaRPr kumimoji="1" lang="en-US" altLang="ja-JP" sz="1400" b="1" dirty="0">
                  <a:solidFill>
                    <a:srgbClr val="00B0F0"/>
                  </a:solidFill>
                  <a:latin typeface="UD デジタル 教科書体 NK-B" panose="02020700000000000000" pitchFamily="18" charset="-128"/>
                  <a:ea typeface="UD デジタル 教科書体 NK-B" panose="02020700000000000000" pitchFamily="18" charset="-128"/>
                </a:endParaRPr>
              </a:p>
              <a:p>
                <a:pPr algn="ctr"/>
                <a:endParaRPr kumimoji="1" lang="en-US" altLang="ja-JP" sz="400" b="1" dirty="0">
                  <a:solidFill>
                    <a:srgbClr val="00B0F0"/>
                  </a:solidFill>
                  <a:latin typeface="UD デジタル 教科書体 NK-B" panose="02020700000000000000" pitchFamily="18" charset="-128"/>
                  <a:ea typeface="UD デジタル 教科書体 NK-B" panose="02020700000000000000" pitchFamily="18" charset="-128"/>
                </a:endParaRPr>
              </a:p>
            </p:txBody>
          </p:sp>
        </p:grpSp>
      </p:grpSp>
      <p:pic>
        <p:nvPicPr>
          <p:cNvPr id="74" name="図 73">
            <a:extLst>
              <a:ext uri="{FF2B5EF4-FFF2-40B4-BE49-F238E27FC236}">
                <a16:creationId xmlns:a16="http://schemas.microsoft.com/office/drawing/2014/main" id="{7E61EB29-088D-40AA-B6FC-5DDCD7C4EE43}"/>
              </a:ext>
            </a:extLst>
          </p:cNvPr>
          <p:cNvPicPr>
            <a:picLocks noChangeAspect="1"/>
          </p:cNvPicPr>
          <p:nvPr/>
        </p:nvPicPr>
        <p:blipFill rotWithShape="1">
          <a:blip r:embed="rId10"/>
          <a:srcRect t="652" r="36104"/>
          <a:stretch/>
        </p:blipFill>
        <p:spPr>
          <a:xfrm>
            <a:off x="468592" y="4290394"/>
            <a:ext cx="1866617" cy="1354773"/>
          </a:xfrm>
          <a:prstGeom prst="rect">
            <a:avLst/>
          </a:prstGeom>
        </p:spPr>
      </p:pic>
      <p:sp>
        <p:nvSpPr>
          <p:cNvPr id="75" name="正方形/長方形 74">
            <a:extLst>
              <a:ext uri="{FF2B5EF4-FFF2-40B4-BE49-F238E27FC236}">
                <a16:creationId xmlns:a16="http://schemas.microsoft.com/office/drawing/2014/main" id="{D2F43AF0-41BC-487E-A3DB-C8F4ED40795A}"/>
              </a:ext>
            </a:extLst>
          </p:cNvPr>
          <p:cNvSpPr/>
          <p:nvPr/>
        </p:nvSpPr>
        <p:spPr>
          <a:xfrm>
            <a:off x="194663" y="1207255"/>
            <a:ext cx="5193788" cy="1121429"/>
          </a:xfrm>
          <a:prstGeom prst="rect">
            <a:avLst/>
          </a:prstGeom>
          <a:noFill/>
          <a:ln w="31750">
            <a:solidFill>
              <a:srgbClr val="FFCC99"/>
            </a:solidFill>
          </a:ln>
        </p:spPr>
        <p:txBody>
          <a:bodyPr wrap="none" lIns="91440" tIns="45720" rIns="91440" bIns="4572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kumimoji="1" lang="en-US" altLang="ja-JP" sz="400" b="1" dirty="0">
              <a:solidFill>
                <a:srgbClr val="00B050"/>
              </a:solidFill>
              <a:latin typeface="HGP創英角ｺﾞｼｯｸUB" panose="020B0900000000000000" pitchFamily="50" charset="-128"/>
              <a:ea typeface="HGP創英角ｺﾞｼｯｸUB" panose="020B0900000000000000" pitchFamily="50" charset="-128"/>
              <a:cs typeface="+mn-cs"/>
            </a:endParaRPr>
          </a:p>
          <a:p>
            <a:r>
              <a:rPr lang="ja-JP" altLang="en-US" sz="400" b="1" dirty="0">
                <a:latin typeface="UD デジタル 教科書体 NK-B" panose="02020700000000000000" pitchFamily="18" charset="-128"/>
                <a:ea typeface="UD デジタル 教科書体 NK-B" panose="02020700000000000000" pitchFamily="18" charset="-128"/>
              </a:rPr>
              <a:t>　　　　</a:t>
            </a:r>
            <a:r>
              <a:rPr lang="ja-JP" altLang="en-US" sz="100" b="1" dirty="0">
                <a:solidFill>
                  <a:srgbClr val="FF0000"/>
                </a:solidFill>
                <a:latin typeface="UD デジタル 教科書体 NK-B" panose="02020700000000000000" pitchFamily="18" charset="-128"/>
                <a:ea typeface="UD デジタル 教科書体 NK-B" panose="02020700000000000000" pitchFamily="18" charset="-128"/>
              </a:rPr>
              <a:t>　</a:t>
            </a:r>
            <a:endParaRPr lang="ja-JP" altLang="ja-JP" sz="1800" dirty="0">
              <a:effectLst/>
            </a:endParaRPr>
          </a:p>
          <a:p>
            <a:endParaRPr kumimoji="1" lang="ja-JP" altLang="ja-JP" sz="1400" b="1" dirty="0">
              <a:solidFill>
                <a:schemeClr val="bg1"/>
              </a:solidFill>
            </a:endParaRPr>
          </a:p>
        </p:txBody>
      </p:sp>
      <p:grpSp>
        <p:nvGrpSpPr>
          <p:cNvPr id="76" name="グループ化 75">
            <a:extLst>
              <a:ext uri="{FF2B5EF4-FFF2-40B4-BE49-F238E27FC236}">
                <a16:creationId xmlns:a16="http://schemas.microsoft.com/office/drawing/2014/main" id="{70E9E477-58C9-4BC0-9925-2D3012699B7E}"/>
              </a:ext>
            </a:extLst>
          </p:cNvPr>
          <p:cNvGrpSpPr/>
          <p:nvPr/>
        </p:nvGrpSpPr>
        <p:grpSpPr>
          <a:xfrm>
            <a:off x="2687" y="888709"/>
            <a:ext cx="4240421" cy="360000"/>
            <a:chOff x="110597" y="3308450"/>
            <a:chExt cx="2870620" cy="360000"/>
          </a:xfrm>
        </p:grpSpPr>
        <p:sp>
          <p:nvSpPr>
            <p:cNvPr id="77" name="矢印: 五方向 76">
              <a:extLst>
                <a:ext uri="{FF2B5EF4-FFF2-40B4-BE49-F238E27FC236}">
                  <a16:creationId xmlns:a16="http://schemas.microsoft.com/office/drawing/2014/main" id="{F460A4B9-1BAE-4CE8-B5D0-D31E0DBE1980}"/>
                </a:ext>
              </a:extLst>
            </p:cNvPr>
            <p:cNvSpPr/>
            <p:nvPr/>
          </p:nvSpPr>
          <p:spPr>
            <a:xfrm>
              <a:off x="288977" y="3344011"/>
              <a:ext cx="2692240" cy="284057"/>
            </a:xfrm>
            <a:prstGeom prst="homePlate">
              <a:avLst/>
            </a:prstGeom>
            <a:solidFill>
              <a:schemeClr val="bg1"/>
            </a:solidFill>
            <a:ln w="60325" cmpd="tri">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mn-ea"/>
                </a:rPr>
                <a:t>傾聴ボランティア　カインドサロン</a:t>
              </a:r>
            </a:p>
          </p:txBody>
        </p:sp>
        <p:sp>
          <p:nvSpPr>
            <p:cNvPr id="78" name="フローチャート: 結合子 77">
              <a:extLst>
                <a:ext uri="{FF2B5EF4-FFF2-40B4-BE49-F238E27FC236}">
                  <a16:creationId xmlns:a16="http://schemas.microsoft.com/office/drawing/2014/main" id="{8C26424E-8849-42AE-96BA-A832C89630F2}"/>
                </a:ext>
              </a:extLst>
            </p:cNvPr>
            <p:cNvSpPr>
              <a:spLocks/>
            </p:cNvSpPr>
            <p:nvPr/>
          </p:nvSpPr>
          <p:spPr>
            <a:xfrm>
              <a:off x="110597" y="3308450"/>
              <a:ext cx="243708" cy="360000"/>
            </a:xfrm>
            <a:prstGeom prst="flowChartConnector">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2" name="正方形/長方形 11">
            <a:extLst>
              <a:ext uri="{FF2B5EF4-FFF2-40B4-BE49-F238E27FC236}">
                <a16:creationId xmlns:a16="http://schemas.microsoft.com/office/drawing/2014/main" id="{AFA1D344-B4E4-4589-AC94-819ED6C4C26C}"/>
              </a:ext>
            </a:extLst>
          </p:cNvPr>
          <p:cNvSpPr/>
          <p:nvPr/>
        </p:nvSpPr>
        <p:spPr>
          <a:xfrm>
            <a:off x="324621" y="1258648"/>
            <a:ext cx="2739571" cy="1084912"/>
          </a:xfrm>
          <a:prstGeom prst="rect">
            <a:avLst/>
          </a:prstGeom>
        </p:spPr>
        <p:txBody>
          <a:bodyPr wrap="square">
            <a:spAutoFit/>
          </a:bodyPr>
          <a:lstStyle/>
          <a:p>
            <a:pPr>
              <a:lnSpc>
                <a:spcPct val="150000"/>
              </a:lnSpc>
            </a:pPr>
            <a:r>
              <a:rPr kumimoji="1" lang="ja-JP" altLang="en-US" sz="1400" b="1" dirty="0">
                <a:latin typeface="+mn-ea"/>
              </a:rPr>
              <a:t>★カインドサロン</a:t>
            </a:r>
            <a:endParaRPr kumimoji="1" lang="en-US" altLang="ja-JP" sz="1400" b="1" dirty="0">
              <a:latin typeface="+mn-ea"/>
            </a:endParaRPr>
          </a:p>
          <a:p>
            <a:pPr>
              <a:lnSpc>
                <a:spcPct val="150000"/>
              </a:lnSpc>
            </a:pPr>
            <a:r>
              <a:rPr kumimoji="1" lang="ja-JP" altLang="en-US" sz="1100" b="1" dirty="0">
                <a:latin typeface="+mn-ea"/>
              </a:rPr>
              <a:t>　みんなで</a:t>
            </a:r>
            <a:r>
              <a:rPr kumimoji="1" lang="ja-JP" altLang="en-US" sz="1100" b="1" dirty="0"/>
              <a:t>楽しくおしゃべりします。</a:t>
            </a:r>
            <a:endParaRPr kumimoji="1" lang="en-US" altLang="ja-JP" sz="1100" b="1" dirty="0">
              <a:latin typeface="+mn-ea"/>
            </a:endParaRPr>
          </a:p>
          <a:p>
            <a:pPr>
              <a:lnSpc>
                <a:spcPct val="150000"/>
              </a:lnSpc>
            </a:pPr>
            <a:r>
              <a:rPr kumimoji="1" lang="ja-JP" altLang="en-US" sz="1100" b="1" dirty="0"/>
              <a:t>　</a:t>
            </a:r>
            <a:r>
              <a:rPr kumimoji="1" lang="ja-JP" altLang="en-US" sz="1100" b="1" dirty="0">
                <a:latin typeface="+mn-ea"/>
              </a:rPr>
              <a:t>お茶・おやつ付（無料）</a:t>
            </a:r>
          </a:p>
          <a:p>
            <a:endParaRPr kumimoji="1" lang="ja-JP" altLang="en-US" sz="1050" b="1" dirty="0">
              <a:latin typeface="+mn-ea"/>
            </a:endParaRPr>
          </a:p>
        </p:txBody>
      </p:sp>
      <p:sp>
        <p:nvSpPr>
          <p:cNvPr id="13" name="テキスト ボックス 12">
            <a:extLst>
              <a:ext uri="{FF2B5EF4-FFF2-40B4-BE49-F238E27FC236}">
                <a16:creationId xmlns:a16="http://schemas.microsoft.com/office/drawing/2014/main" id="{6C5E33ED-6455-425C-B2C1-EA25A81871E2}"/>
              </a:ext>
            </a:extLst>
          </p:cNvPr>
          <p:cNvSpPr txBox="1"/>
          <p:nvPr/>
        </p:nvSpPr>
        <p:spPr>
          <a:xfrm>
            <a:off x="2846262" y="1301993"/>
            <a:ext cx="2531880" cy="938719"/>
          </a:xfrm>
          <a:prstGeom prst="rect">
            <a:avLst/>
          </a:prstGeom>
          <a:solidFill>
            <a:schemeClr val="bg1"/>
          </a:solidFill>
          <a:ln>
            <a:noFill/>
          </a:ln>
        </p:spPr>
        <p:txBody>
          <a:bodyPr wrap="square" rtlCol="0" anchor="ctr">
            <a:spAutoFit/>
          </a:bodyPr>
          <a:lstStyle/>
          <a:p>
            <a:r>
              <a:rPr kumimoji="1" lang="ja-JP" altLang="en-US" sz="1100" b="1" dirty="0">
                <a:latin typeface="+mn-ea"/>
              </a:rPr>
              <a:t>日時：１０月１１日（金）</a:t>
            </a:r>
            <a:endParaRPr kumimoji="1" lang="en-US" altLang="ja-JP" sz="1100" b="1" dirty="0">
              <a:latin typeface="+mn-ea"/>
            </a:endParaRPr>
          </a:p>
          <a:p>
            <a:r>
              <a:rPr kumimoji="1" lang="ja-JP" altLang="en-US" sz="1100" b="1" dirty="0">
                <a:latin typeface="+mn-ea"/>
              </a:rPr>
              <a:t>　　　１３：００～１５：００</a:t>
            </a:r>
            <a:endParaRPr kumimoji="1" lang="en-US" altLang="ja-JP" sz="1100" b="1" dirty="0">
              <a:latin typeface="+mn-ea"/>
            </a:endParaRPr>
          </a:p>
          <a:p>
            <a:endParaRPr kumimoji="1" lang="en-US" altLang="ja-JP" sz="1100" b="1" dirty="0">
              <a:latin typeface="+mn-ea"/>
            </a:endParaRPr>
          </a:p>
          <a:p>
            <a:r>
              <a:rPr kumimoji="1" lang="ja-JP" altLang="en-US" sz="1100" b="1" dirty="0">
                <a:latin typeface="+mn-ea"/>
              </a:rPr>
              <a:t>場所</a:t>
            </a:r>
            <a:r>
              <a:rPr kumimoji="1" lang="en-US" altLang="ja-JP" sz="1100" b="1" dirty="0">
                <a:latin typeface="+mn-ea"/>
              </a:rPr>
              <a:t>:</a:t>
            </a:r>
            <a:r>
              <a:rPr kumimoji="1" lang="ja-JP" altLang="en-US" sz="1100" b="1" dirty="0">
                <a:latin typeface="+mn-ea"/>
              </a:rPr>
              <a:t>平野区在宅サービスセンター</a:t>
            </a:r>
          </a:p>
          <a:p>
            <a:r>
              <a:rPr kumimoji="1" lang="ja-JP" altLang="en-US" sz="1100" b="1" dirty="0">
                <a:latin typeface="+mn-ea"/>
              </a:rPr>
              <a:t>　　　　３階　ボランティアルーム</a:t>
            </a:r>
            <a:endParaRPr kumimoji="1" lang="ja-JP" altLang="en-US" sz="1100" b="1" dirty="0">
              <a:solidFill>
                <a:schemeClr val="bg1"/>
              </a:solidFill>
            </a:endParaRPr>
          </a:p>
        </p:txBody>
      </p:sp>
      <p:grpSp>
        <p:nvGrpSpPr>
          <p:cNvPr id="55" name="グループ化 54">
            <a:extLst>
              <a:ext uri="{FF2B5EF4-FFF2-40B4-BE49-F238E27FC236}">
                <a16:creationId xmlns:a16="http://schemas.microsoft.com/office/drawing/2014/main" id="{25210041-4E03-470C-887E-5C517D00883B}"/>
              </a:ext>
            </a:extLst>
          </p:cNvPr>
          <p:cNvGrpSpPr/>
          <p:nvPr/>
        </p:nvGrpSpPr>
        <p:grpSpPr>
          <a:xfrm>
            <a:off x="5054406" y="2753883"/>
            <a:ext cx="2424455" cy="2913425"/>
            <a:chOff x="4985269" y="7177142"/>
            <a:chExt cx="2414552" cy="1997557"/>
          </a:xfrm>
        </p:grpSpPr>
        <p:sp>
          <p:nvSpPr>
            <p:cNvPr id="56" name="正方形/長方形 55">
              <a:extLst>
                <a:ext uri="{FF2B5EF4-FFF2-40B4-BE49-F238E27FC236}">
                  <a16:creationId xmlns:a16="http://schemas.microsoft.com/office/drawing/2014/main" id="{9A23BD3C-9EF9-4542-B046-9F07D665817D}"/>
                </a:ext>
              </a:extLst>
            </p:cNvPr>
            <p:cNvSpPr/>
            <p:nvPr/>
          </p:nvSpPr>
          <p:spPr>
            <a:xfrm>
              <a:off x="4985269" y="7480464"/>
              <a:ext cx="2414552" cy="169423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en-US" altLang="ja-JP" sz="900" i="1" dirty="0">
                <a:solidFill>
                  <a:schemeClr val="tx1"/>
                </a:solidFill>
                <a:latin typeface="HGP創英角ﾎﾟｯﾌﾟ体" panose="040B0A00000000000000" pitchFamily="50" charset="-128"/>
                <a:ea typeface="HGP創英角ﾎﾟｯﾌﾟ体" panose="040B0A00000000000000" pitchFamily="50" charset="-128"/>
              </a:endParaRPr>
            </a:p>
            <a:p>
              <a:pPr algn="ctr"/>
              <a:r>
                <a:rPr kumimoji="1" lang="ja-JP" altLang="en-US" sz="1200" b="1" dirty="0">
                  <a:solidFill>
                    <a:srgbClr val="FF0000"/>
                  </a:solidFill>
                  <a:latin typeface="UD デジタル 教科書体 N-B" panose="02020700000000000000" pitchFamily="17" charset="-128"/>
                  <a:ea typeface="UD デジタル 教科書体 N-B" panose="02020700000000000000" pitchFamily="17" charset="-128"/>
                </a:rPr>
                <a:t>書道ボランティアさん募集</a:t>
              </a:r>
              <a:endParaRPr kumimoji="1" lang="en-US" altLang="ja-JP" sz="1200" b="1" dirty="0">
                <a:solidFill>
                  <a:srgbClr val="FF0000"/>
                </a:solidFill>
                <a:latin typeface="UD デジタル 教科書体 N-B" panose="02020700000000000000" pitchFamily="17" charset="-128"/>
                <a:ea typeface="UD デジタル 教科書体 N-B" panose="02020700000000000000" pitchFamily="17" charset="-128"/>
              </a:endParaRPr>
            </a:p>
            <a:p>
              <a:pPr algn="ctr"/>
              <a:endParaRPr kumimoji="1" lang="en-US" altLang="ja-JP" sz="1200" b="1" dirty="0">
                <a:solidFill>
                  <a:srgbClr val="FF0000"/>
                </a:solidFill>
                <a:latin typeface="UD デジタル 教科書体 N-B" panose="02020700000000000000" pitchFamily="17" charset="-128"/>
                <a:ea typeface="UD デジタル 教科書体 N-B" panose="02020700000000000000" pitchFamily="17" charset="-128"/>
              </a:endParaRPr>
            </a:p>
            <a:p>
              <a:r>
                <a:rPr kumimoji="1" lang="ja-JP" altLang="en-US" sz="1200" b="1" dirty="0">
                  <a:solidFill>
                    <a:srgbClr val="002060"/>
                  </a:solidFill>
                  <a:latin typeface="UD デジタル 教科書体 NP-B" panose="02020700000000000000" pitchFamily="18" charset="-128"/>
                  <a:ea typeface="UD デジタル 教科書体 NP-B" panose="02020700000000000000" pitchFamily="18" charset="-128"/>
                </a:rPr>
                <a:t> </a:t>
              </a:r>
              <a:r>
                <a:rPr kumimoji="1" lang="ja-JP" altLang="en-US" sz="1200" b="1" dirty="0">
                  <a:solidFill>
                    <a:srgbClr val="0070C0"/>
                  </a:solidFill>
                  <a:latin typeface="UD デジタル 教科書体 NP-B" panose="02020700000000000000" pitchFamily="18" charset="-128"/>
                  <a:ea typeface="UD デジタル 教科書体 NP-B" panose="02020700000000000000" pitchFamily="18" charset="-128"/>
                </a:rPr>
                <a:t>書道を通して元気になれる</a:t>
              </a:r>
              <a:endParaRPr kumimoji="1" lang="en-US" altLang="ja-JP" sz="1200" b="1" dirty="0">
                <a:solidFill>
                  <a:srgbClr val="0070C0"/>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rgbClr val="0070C0"/>
                  </a:solidFill>
                  <a:latin typeface="UD デジタル 教科書体 NP-B" panose="02020700000000000000" pitchFamily="18" charset="-128"/>
                  <a:ea typeface="UD デジタル 教科書体 NP-B" panose="02020700000000000000" pitchFamily="18" charset="-128"/>
                </a:rPr>
                <a:t>  お手伝いをお願いします！</a:t>
              </a:r>
              <a:endParaRPr kumimoji="1" lang="en-US" altLang="ja-JP" sz="1200" b="1" dirty="0">
                <a:solidFill>
                  <a:srgbClr val="0070C0"/>
                </a:solidFill>
                <a:latin typeface="UD デジタル 教科書体 NP-B" panose="02020700000000000000" pitchFamily="18" charset="-128"/>
                <a:ea typeface="UD デジタル 教科書体 NP-B" panose="02020700000000000000" pitchFamily="18" charset="-128"/>
              </a:endParaRPr>
            </a:p>
            <a:p>
              <a:pPr algn="ctr"/>
              <a:endParaRPr kumimoji="1" lang="en-US" altLang="ja-JP" sz="1200" dirty="0">
                <a:solidFill>
                  <a:schemeClr val="tx1"/>
                </a:solidFill>
                <a:latin typeface="+mn-ea"/>
              </a:endParaRPr>
            </a:p>
            <a:p>
              <a:r>
                <a:rPr kumimoji="1" lang="ja-JP" altLang="en-US" sz="1200" dirty="0">
                  <a:solidFill>
                    <a:schemeClr val="tx1"/>
                  </a:solidFill>
                  <a:latin typeface="+mn-ea"/>
                </a:rPr>
                <a:t>活動日：</a:t>
              </a:r>
              <a:r>
                <a:rPr kumimoji="1" lang="ja-JP" altLang="en-US" sz="1200" b="1" dirty="0">
                  <a:solidFill>
                    <a:schemeClr val="tx1"/>
                  </a:solidFill>
                  <a:latin typeface="+mn-ea"/>
                </a:rPr>
                <a:t>毎週月曜日</a:t>
              </a:r>
              <a:endParaRPr kumimoji="1" lang="en-US" altLang="ja-JP" sz="1200" b="1" dirty="0">
                <a:solidFill>
                  <a:schemeClr val="tx1"/>
                </a:solidFill>
                <a:latin typeface="+mn-ea"/>
              </a:endParaRPr>
            </a:p>
            <a:p>
              <a:r>
                <a:rPr kumimoji="1" lang="ja-JP" altLang="en-US" sz="1200" b="1" dirty="0">
                  <a:solidFill>
                    <a:schemeClr val="tx1"/>
                  </a:solidFill>
                  <a:latin typeface="+mn-ea"/>
                </a:rPr>
                <a:t>　　　１０：００～１１：３０</a:t>
              </a:r>
            </a:p>
            <a:p>
              <a:r>
                <a:rPr kumimoji="1" lang="ja-JP" altLang="en-US" sz="1200" dirty="0">
                  <a:solidFill>
                    <a:schemeClr val="tx1"/>
                  </a:solidFill>
                  <a:latin typeface="+mn-ea"/>
                </a:rPr>
                <a:t>場所</a:t>
              </a:r>
              <a:r>
                <a:rPr kumimoji="1" lang="en-US" altLang="ja-JP" sz="1200" dirty="0">
                  <a:solidFill>
                    <a:schemeClr val="tx1"/>
                  </a:solidFill>
                  <a:latin typeface="+mn-ea"/>
                </a:rPr>
                <a:t>:</a:t>
              </a:r>
            </a:p>
            <a:p>
              <a:r>
                <a:rPr kumimoji="1" lang="ja-JP" altLang="en-US" sz="1200" b="1" dirty="0">
                  <a:solidFill>
                    <a:schemeClr val="tx1"/>
                  </a:solidFill>
                  <a:latin typeface="+mn-ea"/>
                </a:rPr>
                <a:t>大阪市療育センター 内 食堂</a:t>
              </a:r>
              <a:endParaRPr kumimoji="1" lang="en-US" altLang="ja-JP" sz="1200" b="1" dirty="0">
                <a:solidFill>
                  <a:schemeClr val="tx1"/>
                </a:solidFill>
                <a:latin typeface="+mn-ea"/>
              </a:endParaRPr>
            </a:p>
            <a:p>
              <a:pPr algn="r"/>
              <a:r>
                <a:rPr kumimoji="1" lang="en-US" altLang="ja-JP" sz="1200" dirty="0">
                  <a:solidFill>
                    <a:schemeClr val="tx1"/>
                  </a:solidFill>
                  <a:latin typeface="+mn-ea"/>
                </a:rPr>
                <a:t>(</a:t>
              </a:r>
              <a:r>
                <a:rPr kumimoji="1" lang="ja-JP" altLang="en-US" sz="1200" dirty="0">
                  <a:solidFill>
                    <a:schemeClr val="tx1"/>
                  </a:solidFill>
                  <a:latin typeface="+mn-ea"/>
                </a:rPr>
                <a:t>喜連西</a:t>
              </a:r>
              <a:r>
                <a:rPr kumimoji="1" lang="en-US" altLang="ja-JP" sz="1200" dirty="0">
                  <a:solidFill>
                    <a:schemeClr val="tx1"/>
                  </a:solidFill>
                  <a:latin typeface="+mn-ea"/>
                </a:rPr>
                <a:t>6-2-55</a:t>
              </a:r>
              <a:r>
                <a:rPr kumimoji="1" lang="ja-JP" altLang="en-US" sz="1200" dirty="0">
                  <a:solidFill>
                    <a:schemeClr val="tx1"/>
                  </a:solidFill>
                  <a:latin typeface="+mn-ea"/>
                </a:rPr>
                <a:t>）</a:t>
              </a:r>
              <a:endParaRPr kumimoji="1" lang="en-US" altLang="ja-JP" sz="1200" dirty="0">
                <a:solidFill>
                  <a:schemeClr val="tx1"/>
                </a:solidFill>
                <a:latin typeface="+mn-ea"/>
              </a:endParaRPr>
            </a:p>
            <a:p>
              <a:r>
                <a:rPr kumimoji="1" lang="ja-JP" altLang="en-US" sz="1200" dirty="0">
                  <a:solidFill>
                    <a:schemeClr val="tx1"/>
                  </a:solidFill>
                  <a:latin typeface="+mn-ea"/>
                </a:rPr>
                <a:t>　</a:t>
              </a:r>
              <a:endParaRPr kumimoji="1" lang="en-US" altLang="ja-JP" sz="1200" dirty="0">
                <a:solidFill>
                  <a:schemeClr val="tx1"/>
                </a:solidFill>
                <a:latin typeface="+mn-ea"/>
              </a:endParaRPr>
            </a:p>
            <a:p>
              <a:r>
                <a:rPr kumimoji="1" lang="ja-JP" altLang="en-US" sz="1200" dirty="0">
                  <a:solidFill>
                    <a:schemeClr val="tx1"/>
                  </a:solidFill>
                  <a:latin typeface="+mn-ea"/>
                </a:rPr>
                <a:t>☎：</a:t>
              </a:r>
              <a:r>
                <a:rPr kumimoji="1" lang="en-US" altLang="ja-JP" sz="1200" dirty="0">
                  <a:solidFill>
                    <a:schemeClr val="tx1"/>
                  </a:solidFill>
                  <a:latin typeface="+mn-ea"/>
                </a:rPr>
                <a:t>06-6797-6681</a:t>
              </a:r>
              <a:endParaRPr kumimoji="1" lang="ja-JP" altLang="en-US" sz="1200" dirty="0">
                <a:solidFill>
                  <a:schemeClr val="tx1"/>
                </a:solidFill>
                <a:latin typeface="+mn-ea"/>
              </a:endParaRPr>
            </a:p>
          </p:txBody>
        </p:sp>
        <p:sp>
          <p:nvSpPr>
            <p:cNvPr id="58" name="テキスト ボックス 57">
              <a:extLst>
                <a:ext uri="{FF2B5EF4-FFF2-40B4-BE49-F238E27FC236}">
                  <a16:creationId xmlns:a16="http://schemas.microsoft.com/office/drawing/2014/main" id="{A3BE638D-08EE-4467-8B43-408058622F4E}"/>
                </a:ext>
              </a:extLst>
            </p:cNvPr>
            <p:cNvSpPr txBox="1"/>
            <p:nvPr/>
          </p:nvSpPr>
          <p:spPr>
            <a:xfrm>
              <a:off x="4987016" y="7177142"/>
              <a:ext cx="2404305" cy="394737"/>
            </a:xfrm>
            <a:prstGeom prst="rect">
              <a:avLst/>
            </a:prstGeom>
            <a:solidFill>
              <a:schemeClr val="accent2"/>
            </a:solidFill>
            <a:ln>
              <a:solidFill>
                <a:srgbClr val="FF9933"/>
              </a:solidFill>
            </a:ln>
          </p:spPr>
          <p:txBody>
            <a:bodyPr wrap="square" rtlCol="0" anchor="ctr">
              <a:spAutoFit/>
            </a:bodyPr>
            <a:lstStyle/>
            <a:p>
              <a:pPr algn="ctr">
                <a:lnSpc>
                  <a:spcPct val="150000"/>
                </a:lnSpc>
              </a:pPr>
              <a:r>
                <a:rPr kumimoji="1" lang="ja-JP" altLang="en-US" sz="1400" b="1" dirty="0">
                  <a:solidFill>
                    <a:schemeClr val="bg1"/>
                  </a:solidFill>
                </a:rPr>
                <a:t>大阪市更生療育センター</a:t>
              </a:r>
              <a:endParaRPr kumimoji="1" lang="en-US" altLang="ja-JP" sz="1400" b="1" dirty="0">
                <a:solidFill>
                  <a:schemeClr val="bg1"/>
                </a:solidFill>
              </a:endParaRPr>
            </a:p>
          </p:txBody>
        </p:sp>
      </p:grpSp>
      <p:pic>
        <p:nvPicPr>
          <p:cNvPr id="4" name="図 3">
            <a:extLst>
              <a:ext uri="{FF2B5EF4-FFF2-40B4-BE49-F238E27FC236}">
                <a16:creationId xmlns:a16="http://schemas.microsoft.com/office/drawing/2014/main" id="{AADDA88F-7C05-4311-BCC0-75687220D11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35587" y="988130"/>
            <a:ext cx="1163263" cy="1645454"/>
          </a:xfrm>
          <a:prstGeom prst="rect">
            <a:avLst/>
          </a:prstGeom>
          <a:ln>
            <a:noFill/>
          </a:ln>
          <a:effectLst>
            <a:outerShdw blurRad="190500" algn="tl" rotWithShape="0">
              <a:srgbClr val="000000">
                <a:alpha val="70000"/>
              </a:srgbClr>
            </a:outerShdw>
          </a:effectLst>
        </p:spPr>
      </p:pic>
      <p:pic>
        <p:nvPicPr>
          <p:cNvPr id="79" name="図 78">
            <a:extLst>
              <a:ext uri="{FF2B5EF4-FFF2-40B4-BE49-F238E27FC236}">
                <a16:creationId xmlns:a16="http://schemas.microsoft.com/office/drawing/2014/main" id="{615799CD-35B4-42BC-9E9F-F5A7E7C56367}"/>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02312" y="7159878"/>
            <a:ext cx="1649260" cy="1067848"/>
          </a:xfrm>
          <a:prstGeom prst="rect">
            <a:avLst/>
          </a:prstGeom>
          <a:ln>
            <a:noFill/>
          </a:ln>
          <a:effectLst>
            <a:softEdge rad="112500"/>
          </a:effectLst>
        </p:spPr>
      </p:pic>
    </p:spTree>
    <p:extLst>
      <p:ext uri="{BB962C8B-B14F-4D97-AF65-F5344CB8AC3E}">
        <p14:creationId xmlns:p14="http://schemas.microsoft.com/office/powerpoint/2010/main" val="369434288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rgbClr val="99FFCC"/>
        </a:solidFill>
        <a:ln>
          <a:solidFill>
            <a:srgbClr val="99FFCC"/>
          </a:solidFill>
        </a:ln>
      </a:spPr>
      <a:bodyPr wrap="square" rtlCol="0" anchor="ctr">
        <a:spAutoFit/>
      </a:bodyPr>
      <a:lstStyle>
        <a:defPPr algn="ctr">
          <a:lnSpc>
            <a:spcPct val="150000"/>
          </a:lnSpc>
          <a:defRPr kumimoji="1" sz="1400" b="1" dirty="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7422</TotalTime>
  <Words>517</Words>
  <Application>Microsoft Office PowerPoint</Application>
  <PresentationFormat>ユーザー設定</PresentationFormat>
  <Paragraphs>211</Paragraphs>
  <Slides>2</Slides>
  <Notes>2</Notes>
  <HiddenSlides>0</HiddenSlides>
  <MMClips>0</MMClips>
  <ScaleCrop>false</ScaleCrop>
  <HeadingPairs>
    <vt:vector size="6" baseType="variant">
      <vt:variant>
        <vt:lpstr>使用されているフォント</vt:lpstr>
      </vt:variant>
      <vt:variant>
        <vt:i4>22</vt:i4>
      </vt:variant>
      <vt:variant>
        <vt:lpstr>テーマ</vt:lpstr>
      </vt:variant>
      <vt:variant>
        <vt:i4>1</vt:i4>
      </vt:variant>
      <vt:variant>
        <vt:lpstr>スライド タイトル</vt:lpstr>
      </vt:variant>
      <vt:variant>
        <vt:i4>2</vt:i4>
      </vt:variant>
    </vt:vector>
  </HeadingPairs>
  <TitlesOfParts>
    <vt:vector size="25" baseType="lpstr">
      <vt:lpstr>HGP創英角ｺﾞｼｯｸUB</vt:lpstr>
      <vt:lpstr>HGP創英角ﾎﾟｯﾌﾟ体</vt:lpstr>
      <vt:lpstr>HGS創英角ﾎﾟｯﾌﾟ体</vt:lpstr>
      <vt:lpstr>HG丸ｺﾞｼｯｸM-PRO</vt:lpstr>
      <vt:lpstr>HG創英角ｺﾞｼｯｸUB</vt:lpstr>
      <vt:lpstr>ＭＳ ゴシック</vt:lpstr>
      <vt:lpstr>UD デジタル 教科書体 N-B</vt:lpstr>
      <vt:lpstr>UD デジタル 教科書体 NK-B</vt:lpstr>
      <vt:lpstr>UD デジタル 教科書体 NP-B</vt:lpstr>
      <vt:lpstr>えるまー</vt:lpstr>
      <vt:lpstr>メイリオ</vt:lpstr>
      <vt:lpstr>やまフォント</vt:lpstr>
      <vt:lpstr>正調祥南行書体EXP</vt:lpstr>
      <vt:lpstr>游ゴシック</vt:lpstr>
      <vt:lpstr>游ゴシック Light</vt:lpstr>
      <vt:lpstr>Arial</vt:lpstr>
      <vt:lpstr>Calibri</vt:lpstr>
      <vt:lpstr>Calibri Light</vt:lpstr>
      <vt:lpstr>OCRB</vt:lpstr>
      <vt:lpstr>Rockwell</vt:lpstr>
      <vt:lpstr>Verdana</vt:lpstr>
      <vt:lpstr>Wingdings</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hiran</dc:creator>
  <cp:lastModifiedBy>hiran</cp:lastModifiedBy>
  <cp:revision>450</cp:revision>
  <cp:lastPrinted>2019-07-18T00:15:58Z</cp:lastPrinted>
  <dcterms:created xsi:type="dcterms:W3CDTF">2019-03-20T00:31:13Z</dcterms:created>
  <dcterms:modified xsi:type="dcterms:W3CDTF">2019-09-20T00:22:08Z</dcterms:modified>
</cp:coreProperties>
</file>